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sldIdLst>
    <p:sldId id="968" r:id="rId5"/>
    <p:sldId id="346" r:id="rId6"/>
    <p:sldId id="273" r:id="rId7"/>
    <p:sldId id="274" r:id="rId8"/>
    <p:sldId id="277" r:id="rId9"/>
    <p:sldId id="276" r:id="rId10"/>
    <p:sldId id="969" r:id="rId11"/>
    <p:sldId id="978" r:id="rId12"/>
    <p:sldId id="980" r:id="rId13"/>
    <p:sldId id="981" r:id="rId14"/>
    <p:sldId id="281" r:id="rId15"/>
    <p:sldId id="280" r:id="rId16"/>
    <p:sldId id="1121" r:id="rId17"/>
    <p:sldId id="305" r:id="rId18"/>
    <p:sldId id="1016" r:id="rId19"/>
    <p:sldId id="1044" r:id="rId20"/>
    <p:sldId id="1045" r:id="rId21"/>
    <p:sldId id="1043" r:id="rId22"/>
    <p:sldId id="1019" r:id="rId23"/>
    <p:sldId id="1047" r:id="rId24"/>
    <p:sldId id="1022" r:id="rId25"/>
    <p:sldId id="1050" r:id="rId26"/>
    <p:sldId id="285" r:id="rId27"/>
    <p:sldId id="1051" r:id="rId28"/>
    <p:sldId id="1056" r:id="rId29"/>
    <p:sldId id="1055" r:id="rId30"/>
    <p:sldId id="632" r:id="rId31"/>
    <p:sldId id="633" r:id="rId32"/>
    <p:sldId id="634" r:id="rId33"/>
    <p:sldId id="635" r:id="rId34"/>
    <p:sldId id="636" r:id="rId35"/>
    <p:sldId id="1057" r:id="rId36"/>
    <p:sldId id="1058" r:id="rId37"/>
    <p:sldId id="699" r:id="rId38"/>
    <p:sldId id="700" r:id="rId39"/>
    <p:sldId id="702" r:id="rId40"/>
    <p:sldId id="701" r:id="rId41"/>
    <p:sldId id="703" r:id="rId42"/>
    <p:sldId id="704" r:id="rId43"/>
    <p:sldId id="705" r:id="rId44"/>
    <p:sldId id="706" r:id="rId45"/>
    <p:sldId id="687" r:id="rId46"/>
    <p:sldId id="691" r:id="rId47"/>
    <p:sldId id="692" r:id="rId48"/>
    <p:sldId id="336" r:id="rId49"/>
    <p:sldId id="1123" r:id="rId50"/>
    <p:sldId id="1128" r:id="rId51"/>
    <p:sldId id="1094" r:id="rId52"/>
    <p:sldId id="1127" r:id="rId53"/>
    <p:sldId id="1095" r:id="rId54"/>
    <p:sldId id="1100" r:id="rId55"/>
    <p:sldId id="1099" r:id="rId56"/>
    <p:sldId id="1098" r:id="rId57"/>
    <p:sldId id="1096" r:id="rId58"/>
    <p:sldId id="1097" r:id="rId59"/>
    <p:sldId id="1102" r:id="rId60"/>
    <p:sldId id="1101" r:id="rId61"/>
    <p:sldId id="1105" r:id="rId62"/>
    <p:sldId id="1104" r:id="rId63"/>
    <p:sldId id="1103" r:id="rId64"/>
    <p:sldId id="1107" r:id="rId65"/>
    <p:sldId id="1108" r:id="rId66"/>
    <p:sldId id="1106" r:id="rId67"/>
    <p:sldId id="1109" r:id="rId68"/>
    <p:sldId id="1110" r:id="rId69"/>
    <p:sldId id="1112" r:id="rId70"/>
    <p:sldId id="1111" r:id="rId71"/>
    <p:sldId id="1116" r:id="rId72"/>
    <p:sldId id="1115" r:id="rId73"/>
    <p:sldId id="1114" r:id="rId74"/>
    <p:sldId id="1113" r:id="rId75"/>
    <p:sldId id="1117" r:id="rId76"/>
    <p:sldId id="982" r:id="rId77"/>
    <p:sldId id="32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248B7-6665-41B9-B693-74E2D2A4B5D9}" v="1" dt="2024-11-11T19:47:44.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9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Calvin" userId="63fbbe44-d8bf-4f47-b2cb-9d439c493799" providerId="ADAL" clId="{80676A54-FDC3-4F42-B5AF-60675B51EBFB}"/>
    <pc:docChg chg="undo custSel addSld delSld">
      <pc:chgData name="Gloria, Calvin" userId="63fbbe44-d8bf-4f47-b2cb-9d439c493799" providerId="ADAL" clId="{80676A54-FDC3-4F42-B5AF-60675B51EBFB}" dt="2024-11-11T19:48:27.228" v="11" actId="47"/>
      <pc:docMkLst>
        <pc:docMk/>
      </pc:docMkLst>
      <pc:sldChg chg="add del">
        <pc:chgData name="Gloria, Calvin" userId="63fbbe44-d8bf-4f47-b2cb-9d439c493799" providerId="ADAL" clId="{80676A54-FDC3-4F42-B5AF-60675B51EBFB}" dt="2024-11-11T19:48:20.090" v="8" actId="47"/>
        <pc:sldMkLst>
          <pc:docMk/>
          <pc:sldMk cId="211231950" sldId="275"/>
        </pc:sldMkLst>
      </pc:sldChg>
      <pc:sldChg chg="add del">
        <pc:chgData name="Gloria, Calvin" userId="63fbbe44-d8bf-4f47-b2cb-9d439c493799" providerId="ADAL" clId="{80676A54-FDC3-4F42-B5AF-60675B51EBFB}" dt="2024-11-11T19:48:21.958" v="9" actId="47"/>
        <pc:sldMkLst>
          <pc:docMk/>
          <pc:sldMk cId="3471796915" sldId="278"/>
        </pc:sldMkLst>
      </pc:sldChg>
      <pc:sldChg chg="add del">
        <pc:chgData name="Gloria, Calvin" userId="63fbbe44-d8bf-4f47-b2cb-9d439c493799" providerId="ADAL" clId="{80676A54-FDC3-4F42-B5AF-60675B51EBFB}" dt="2024-11-11T19:48:24.554" v="10" actId="47"/>
        <pc:sldMkLst>
          <pc:docMk/>
          <pc:sldMk cId="1963924825" sldId="970"/>
        </pc:sldMkLst>
      </pc:sldChg>
      <pc:sldChg chg="add del">
        <pc:chgData name="Gloria, Calvin" userId="63fbbe44-d8bf-4f47-b2cb-9d439c493799" providerId="ADAL" clId="{80676A54-FDC3-4F42-B5AF-60675B51EBFB}" dt="2024-11-11T19:48:11.586" v="4" actId="47"/>
        <pc:sldMkLst>
          <pc:docMk/>
          <pc:sldMk cId="1910146186" sldId="978"/>
        </pc:sldMkLst>
      </pc:sldChg>
      <pc:sldChg chg="del">
        <pc:chgData name="Gloria, Calvin" userId="63fbbe44-d8bf-4f47-b2cb-9d439c493799" providerId="ADAL" clId="{80676A54-FDC3-4F42-B5AF-60675B51EBFB}" dt="2024-11-11T19:48:27.228" v="11" actId="47"/>
        <pc:sldMkLst>
          <pc:docMk/>
          <pc:sldMk cId="1549020644" sldId="9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56DCA-075B-402D-9006-A27F196C9297}"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13A7E-7E4C-4264-BF7C-F60E1A8040A5}" type="slidenum">
              <a:rPr lang="en-US" smtClean="0"/>
              <a:t>‹#›</a:t>
            </a:fld>
            <a:endParaRPr lang="en-US"/>
          </a:p>
        </p:txBody>
      </p:sp>
    </p:spTree>
    <p:extLst>
      <p:ext uri="{BB962C8B-B14F-4D97-AF65-F5344CB8AC3E}">
        <p14:creationId xmlns:p14="http://schemas.microsoft.com/office/powerpoint/2010/main" val="1007115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a:t>
            </a:fld>
            <a:endParaRPr lang="en-US"/>
          </a:p>
        </p:txBody>
      </p:sp>
    </p:spTree>
    <p:extLst>
      <p:ext uri="{BB962C8B-B14F-4D97-AF65-F5344CB8AC3E}">
        <p14:creationId xmlns:p14="http://schemas.microsoft.com/office/powerpoint/2010/main" val="216061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11</a:t>
            </a:fld>
            <a:endParaRPr lang="en-US"/>
          </a:p>
        </p:txBody>
      </p:sp>
    </p:spTree>
    <p:extLst>
      <p:ext uri="{BB962C8B-B14F-4D97-AF65-F5344CB8AC3E}">
        <p14:creationId xmlns:p14="http://schemas.microsoft.com/office/powerpoint/2010/main" val="219113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12</a:t>
            </a:fld>
            <a:endParaRPr lang="en-US"/>
          </a:p>
        </p:txBody>
      </p:sp>
    </p:spTree>
    <p:extLst>
      <p:ext uri="{BB962C8B-B14F-4D97-AF65-F5344CB8AC3E}">
        <p14:creationId xmlns:p14="http://schemas.microsoft.com/office/powerpoint/2010/main" val="372621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13</a:t>
            </a:fld>
            <a:endParaRPr lang="en-US"/>
          </a:p>
        </p:txBody>
      </p:sp>
    </p:spTree>
    <p:extLst>
      <p:ext uri="{BB962C8B-B14F-4D97-AF65-F5344CB8AC3E}">
        <p14:creationId xmlns:p14="http://schemas.microsoft.com/office/powerpoint/2010/main" val="176746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14</a:t>
            </a:fld>
            <a:endParaRPr lang="en-US"/>
          </a:p>
        </p:txBody>
      </p:sp>
    </p:spTree>
    <p:extLst>
      <p:ext uri="{BB962C8B-B14F-4D97-AF65-F5344CB8AC3E}">
        <p14:creationId xmlns:p14="http://schemas.microsoft.com/office/powerpoint/2010/main" val="3350570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15</a:t>
            </a:fld>
            <a:endParaRPr lang="en-US"/>
          </a:p>
        </p:txBody>
      </p:sp>
    </p:spTree>
    <p:extLst>
      <p:ext uri="{BB962C8B-B14F-4D97-AF65-F5344CB8AC3E}">
        <p14:creationId xmlns:p14="http://schemas.microsoft.com/office/powerpoint/2010/main" val="4023198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16</a:t>
            </a:fld>
            <a:endParaRPr lang="en-US"/>
          </a:p>
        </p:txBody>
      </p:sp>
    </p:spTree>
    <p:extLst>
      <p:ext uri="{BB962C8B-B14F-4D97-AF65-F5344CB8AC3E}">
        <p14:creationId xmlns:p14="http://schemas.microsoft.com/office/powerpoint/2010/main" val="2898097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17</a:t>
            </a:fld>
            <a:endParaRPr lang="en-US"/>
          </a:p>
        </p:txBody>
      </p:sp>
    </p:spTree>
    <p:extLst>
      <p:ext uri="{BB962C8B-B14F-4D97-AF65-F5344CB8AC3E}">
        <p14:creationId xmlns:p14="http://schemas.microsoft.com/office/powerpoint/2010/main" val="3896925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18</a:t>
            </a:fld>
            <a:endParaRPr lang="en-US"/>
          </a:p>
        </p:txBody>
      </p:sp>
    </p:spTree>
    <p:extLst>
      <p:ext uri="{BB962C8B-B14F-4D97-AF65-F5344CB8AC3E}">
        <p14:creationId xmlns:p14="http://schemas.microsoft.com/office/powerpoint/2010/main" val="938706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19</a:t>
            </a:fld>
            <a:endParaRPr lang="en-US"/>
          </a:p>
        </p:txBody>
      </p:sp>
    </p:spTree>
    <p:extLst>
      <p:ext uri="{BB962C8B-B14F-4D97-AF65-F5344CB8AC3E}">
        <p14:creationId xmlns:p14="http://schemas.microsoft.com/office/powerpoint/2010/main" val="3188680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20</a:t>
            </a:fld>
            <a:endParaRPr lang="en-US"/>
          </a:p>
        </p:txBody>
      </p:sp>
    </p:spTree>
    <p:extLst>
      <p:ext uri="{BB962C8B-B14F-4D97-AF65-F5344CB8AC3E}">
        <p14:creationId xmlns:p14="http://schemas.microsoft.com/office/powerpoint/2010/main" val="272392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3</a:t>
            </a:fld>
            <a:endParaRPr lang="en-US"/>
          </a:p>
        </p:txBody>
      </p:sp>
    </p:spTree>
    <p:extLst>
      <p:ext uri="{BB962C8B-B14F-4D97-AF65-F5344CB8AC3E}">
        <p14:creationId xmlns:p14="http://schemas.microsoft.com/office/powerpoint/2010/main" val="4227654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21</a:t>
            </a:fld>
            <a:endParaRPr lang="en-US"/>
          </a:p>
        </p:txBody>
      </p:sp>
    </p:spTree>
    <p:extLst>
      <p:ext uri="{BB962C8B-B14F-4D97-AF65-F5344CB8AC3E}">
        <p14:creationId xmlns:p14="http://schemas.microsoft.com/office/powerpoint/2010/main" val="2040189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22</a:t>
            </a:fld>
            <a:endParaRPr lang="en-US"/>
          </a:p>
        </p:txBody>
      </p:sp>
    </p:spTree>
    <p:extLst>
      <p:ext uri="{BB962C8B-B14F-4D97-AF65-F5344CB8AC3E}">
        <p14:creationId xmlns:p14="http://schemas.microsoft.com/office/powerpoint/2010/main" val="170482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23</a:t>
            </a:fld>
            <a:endParaRPr lang="en-US"/>
          </a:p>
        </p:txBody>
      </p:sp>
    </p:spTree>
    <p:extLst>
      <p:ext uri="{BB962C8B-B14F-4D97-AF65-F5344CB8AC3E}">
        <p14:creationId xmlns:p14="http://schemas.microsoft.com/office/powerpoint/2010/main" val="2654330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24</a:t>
            </a:fld>
            <a:endParaRPr lang="en-US"/>
          </a:p>
        </p:txBody>
      </p:sp>
    </p:spTree>
    <p:extLst>
      <p:ext uri="{BB962C8B-B14F-4D97-AF65-F5344CB8AC3E}">
        <p14:creationId xmlns:p14="http://schemas.microsoft.com/office/powerpoint/2010/main" val="3944438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25</a:t>
            </a:fld>
            <a:endParaRPr lang="en-US"/>
          </a:p>
        </p:txBody>
      </p:sp>
    </p:spTree>
    <p:extLst>
      <p:ext uri="{BB962C8B-B14F-4D97-AF65-F5344CB8AC3E}">
        <p14:creationId xmlns:p14="http://schemas.microsoft.com/office/powerpoint/2010/main" val="2251777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26</a:t>
            </a:fld>
            <a:endParaRPr lang="en-US"/>
          </a:p>
        </p:txBody>
      </p:sp>
    </p:spTree>
    <p:extLst>
      <p:ext uri="{BB962C8B-B14F-4D97-AF65-F5344CB8AC3E}">
        <p14:creationId xmlns:p14="http://schemas.microsoft.com/office/powerpoint/2010/main" val="546903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935F86-011A-4E4B-A28D-DB0B2201BC64}" type="slidenum">
              <a:rPr lang="en-US" smtClean="0"/>
              <a:t>31</a:t>
            </a:fld>
            <a:endParaRPr lang="en-US"/>
          </a:p>
        </p:txBody>
      </p:sp>
    </p:spTree>
    <p:extLst>
      <p:ext uri="{BB962C8B-B14F-4D97-AF65-F5344CB8AC3E}">
        <p14:creationId xmlns:p14="http://schemas.microsoft.com/office/powerpoint/2010/main" val="4182816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32</a:t>
            </a:fld>
            <a:endParaRPr lang="en-US"/>
          </a:p>
        </p:txBody>
      </p:sp>
    </p:spTree>
    <p:extLst>
      <p:ext uri="{BB962C8B-B14F-4D97-AF65-F5344CB8AC3E}">
        <p14:creationId xmlns:p14="http://schemas.microsoft.com/office/powerpoint/2010/main" val="14684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33</a:t>
            </a:fld>
            <a:endParaRPr lang="en-US"/>
          </a:p>
        </p:txBody>
      </p:sp>
    </p:spTree>
    <p:extLst>
      <p:ext uri="{BB962C8B-B14F-4D97-AF65-F5344CB8AC3E}">
        <p14:creationId xmlns:p14="http://schemas.microsoft.com/office/powerpoint/2010/main" val="1363707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46</a:t>
            </a:fld>
            <a:endParaRPr lang="en-US"/>
          </a:p>
        </p:txBody>
      </p:sp>
    </p:spTree>
    <p:extLst>
      <p:ext uri="{BB962C8B-B14F-4D97-AF65-F5344CB8AC3E}">
        <p14:creationId xmlns:p14="http://schemas.microsoft.com/office/powerpoint/2010/main" val="70208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4</a:t>
            </a:fld>
            <a:endParaRPr lang="en-US"/>
          </a:p>
        </p:txBody>
      </p:sp>
    </p:spTree>
    <p:extLst>
      <p:ext uri="{BB962C8B-B14F-4D97-AF65-F5344CB8AC3E}">
        <p14:creationId xmlns:p14="http://schemas.microsoft.com/office/powerpoint/2010/main" val="4097563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47</a:t>
            </a:fld>
            <a:endParaRPr lang="en-US"/>
          </a:p>
        </p:txBody>
      </p:sp>
    </p:spTree>
    <p:extLst>
      <p:ext uri="{BB962C8B-B14F-4D97-AF65-F5344CB8AC3E}">
        <p14:creationId xmlns:p14="http://schemas.microsoft.com/office/powerpoint/2010/main" val="2266217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48</a:t>
            </a:fld>
            <a:endParaRPr lang="en-US"/>
          </a:p>
        </p:txBody>
      </p:sp>
    </p:spTree>
    <p:extLst>
      <p:ext uri="{BB962C8B-B14F-4D97-AF65-F5344CB8AC3E}">
        <p14:creationId xmlns:p14="http://schemas.microsoft.com/office/powerpoint/2010/main" val="695080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49</a:t>
            </a:fld>
            <a:endParaRPr lang="en-US"/>
          </a:p>
        </p:txBody>
      </p:sp>
    </p:spTree>
    <p:extLst>
      <p:ext uri="{BB962C8B-B14F-4D97-AF65-F5344CB8AC3E}">
        <p14:creationId xmlns:p14="http://schemas.microsoft.com/office/powerpoint/2010/main" val="4040025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50</a:t>
            </a:fld>
            <a:endParaRPr lang="en-US"/>
          </a:p>
        </p:txBody>
      </p:sp>
    </p:spTree>
    <p:extLst>
      <p:ext uri="{BB962C8B-B14F-4D97-AF65-F5344CB8AC3E}">
        <p14:creationId xmlns:p14="http://schemas.microsoft.com/office/powerpoint/2010/main" val="3428063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51</a:t>
            </a:fld>
            <a:endParaRPr lang="en-US"/>
          </a:p>
        </p:txBody>
      </p:sp>
    </p:spTree>
    <p:extLst>
      <p:ext uri="{BB962C8B-B14F-4D97-AF65-F5344CB8AC3E}">
        <p14:creationId xmlns:p14="http://schemas.microsoft.com/office/powerpoint/2010/main" val="3981460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52</a:t>
            </a:fld>
            <a:endParaRPr lang="en-US"/>
          </a:p>
        </p:txBody>
      </p:sp>
    </p:spTree>
    <p:extLst>
      <p:ext uri="{BB962C8B-B14F-4D97-AF65-F5344CB8AC3E}">
        <p14:creationId xmlns:p14="http://schemas.microsoft.com/office/powerpoint/2010/main" val="2911495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53</a:t>
            </a:fld>
            <a:endParaRPr lang="en-US"/>
          </a:p>
        </p:txBody>
      </p:sp>
    </p:spTree>
    <p:extLst>
      <p:ext uri="{BB962C8B-B14F-4D97-AF65-F5344CB8AC3E}">
        <p14:creationId xmlns:p14="http://schemas.microsoft.com/office/powerpoint/2010/main" val="1411450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54</a:t>
            </a:fld>
            <a:endParaRPr lang="en-US"/>
          </a:p>
        </p:txBody>
      </p:sp>
    </p:spTree>
    <p:extLst>
      <p:ext uri="{BB962C8B-B14F-4D97-AF65-F5344CB8AC3E}">
        <p14:creationId xmlns:p14="http://schemas.microsoft.com/office/powerpoint/2010/main" val="2047997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55</a:t>
            </a:fld>
            <a:endParaRPr lang="en-US"/>
          </a:p>
        </p:txBody>
      </p:sp>
    </p:spTree>
    <p:extLst>
      <p:ext uri="{BB962C8B-B14F-4D97-AF65-F5344CB8AC3E}">
        <p14:creationId xmlns:p14="http://schemas.microsoft.com/office/powerpoint/2010/main" val="1365556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56</a:t>
            </a:fld>
            <a:endParaRPr lang="en-US"/>
          </a:p>
        </p:txBody>
      </p:sp>
    </p:spTree>
    <p:extLst>
      <p:ext uri="{BB962C8B-B14F-4D97-AF65-F5344CB8AC3E}">
        <p14:creationId xmlns:p14="http://schemas.microsoft.com/office/powerpoint/2010/main" val="200755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a:t>
            </a:fld>
            <a:endParaRPr lang="en-US"/>
          </a:p>
        </p:txBody>
      </p:sp>
    </p:spTree>
    <p:extLst>
      <p:ext uri="{BB962C8B-B14F-4D97-AF65-F5344CB8AC3E}">
        <p14:creationId xmlns:p14="http://schemas.microsoft.com/office/powerpoint/2010/main" val="630897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57</a:t>
            </a:fld>
            <a:endParaRPr lang="en-US"/>
          </a:p>
        </p:txBody>
      </p:sp>
    </p:spTree>
    <p:extLst>
      <p:ext uri="{BB962C8B-B14F-4D97-AF65-F5344CB8AC3E}">
        <p14:creationId xmlns:p14="http://schemas.microsoft.com/office/powerpoint/2010/main" val="1419824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58</a:t>
            </a:fld>
            <a:endParaRPr lang="en-US"/>
          </a:p>
        </p:txBody>
      </p:sp>
    </p:spTree>
    <p:extLst>
      <p:ext uri="{BB962C8B-B14F-4D97-AF65-F5344CB8AC3E}">
        <p14:creationId xmlns:p14="http://schemas.microsoft.com/office/powerpoint/2010/main" val="2369864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59</a:t>
            </a:fld>
            <a:endParaRPr lang="en-US"/>
          </a:p>
        </p:txBody>
      </p:sp>
    </p:spTree>
    <p:extLst>
      <p:ext uri="{BB962C8B-B14F-4D97-AF65-F5344CB8AC3E}">
        <p14:creationId xmlns:p14="http://schemas.microsoft.com/office/powerpoint/2010/main" val="17910166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60</a:t>
            </a:fld>
            <a:endParaRPr lang="en-US"/>
          </a:p>
        </p:txBody>
      </p:sp>
    </p:spTree>
    <p:extLst>
      <p:ext uri="{BB962C8B-B14F-4D97-AF65-F5344CB8AC3E}">
        <p14:creationId xmlns:p14="http://schemas.microsoft.com/office/powerpoint/2010/main" val="61105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61</a:t>
            </a:fld>
            <a:endParaRPr lang="en-US"/>
          </a:p>
        </p:txBody>
      </p:sp>
    </p:spTree>
    <p:extLst>
      <p:ext uri="{BB962C8B-B14F-4D97-AF65-F5344CB8AC3E}">
        <p14:creationId xmlns:p14="http://schemas.microsoft.com/office/powerpoint/2010/main" val="4243785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62</a:t>
            </a:fld>
            <a:endParaRPr lang="en-US"/>
          </a:p>
        </p:txBody>
      </p:sp>
    </p:spTree>
    <p:extLst>
      <p:ext uri="{BB962C8B-B14F-4D97-AF65-F5344CB8AC3E}">
        <p14:creationId xmlns:p14="http://schemas.microsoft.com/office/powerpoint/2010/main" val="2492048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63</a:t>
            </a:fld>
            <a:endParaRPr lang="en-US"/>
          </a:p>
        </p:txBody>
      </p:sp>
    </p:spTree>
    <p:extLst>
      <p:ext uri="{BB962C8B-B14F-4D97-AF65-F5344CB8AC3E}">
        <p14:creationId xmlns:p14="http://schemas.microsoft.com/office/powerpoint/2010/main" val="194627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64</a:t>
            </a:fld>
            <a:endParaRPr lang="en-US"/>
          </a:p>
        </p:txBody>
      </p:sp>
    </p:spTree>
    <p:extLst>
      <p:ext uri="{BB962C8B-B14F-4D97-AF65-F5344CB8AC3E}">
        <p14:creationId xmlns:p14="http://schemas.microsoft.com/office/powerpoint/2010/main" val="25700299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65</a:t>
            </a:fld>
            <a:endParaRPr lang="en-US"/>
          </a:p>
        </p:txBody>
      </p:sp>
    </p:spTree>
    <p:extLst>
      <p:ext uri="{BB962C8B-B14F-4D97-AF65-F5344CB8AC3E}">
        <p14:creationId xmlns:p14="http://schemas.microsoft.com/office/powerpoint/2010/main" val="586176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66</a:t>
            </a:fld>
            <a:endParaRPr lang="en-US"/>
          </a:p>
        </p:txBody>
      </p:sp>
    </p:spTree>
    <p:extLst>
      <p:ext uri="{BB962C8B-B14F-4D97-AF65-F5344CB8AC3E}">
        <p14:creationId xmlns:p14="http://schemas.microsoft.com/office/powerpoint/2010/main" val="227482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a:t>
            </a:fld>
            <a:endParaRPr lang="en-US"/>
          </a:p>
        </p:txBody>
      </p:sp>
    </p:spTree>
    <p:extLst>
      <p:ext uri="{BB962C8B-B14F-4D97-AF65-F5344CB8AC3E}">
        <p14:creationId xmlns:p14="http://schemas.microsoft.com/office/powerpoint/2010/main" val="30976767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67</a:t>
            </a:fld>
            <a:endParaRPr lang="en-US"/>
          </a:p>
        </p:txBody>
      </p:sp>
    </p:spTree>
    <p:extLst>
      <p:ext uri="{BB962C8B-B14F-4D97-AF65-F5344CB8AC3E}">
        <p14:creationId xmlns:p14="http://schemas.microsoft.com/office/powerpoint/2010/main" val="2965858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68</a:t>
            </a:fld>
            <a:endParaRPr lang="en-US"/>
          </a:p>
        </p:txBody>
      </p:sp>
    </p:spTree>
    <p:extLst>
      <p:ext uri="{BB962C8B-B14F-4D97-AF65-F5344CB8AC3E}">
        <p14:creationId xmlns:p14="http://schemas.microsoft.com/office/powerpoint/2010/main" val="765651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69</a:t>
            </a:fld>
            <a:endParaRPr lang="en-US"/>
          </a:p>
        </p:txBody>
      </p:sp>
    </p:spTree>
    <p:extLst>
      <p:ext uri="{BB962C8B-B14F-4D97-AF65-F5344CB8AC3E}">
        <p14:creationId xmlns:p14="http://schemas.microsoft.com/office/powerpoint/2010/main" val="28572942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70</a:t>
            </a:fld>
            <a:endParaRPr lang="en-US"/>
          </a:p>
        </p:txBody>
      </p:sp>
    </p:spTree>
    <p:extLst>
      <p:ext uri="{BB962C8B-B14F-4D97-AF65-F5344CB8AC3E}">
        <p14:creationId xmlns:p14="http://schemas.microsoft.com/office/powerpoint/2010/main" val="16929678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71</a:t>
            </a:fld>
            <a:endParaRPr lang="en-US"/>
          </a:p>
        </p:txBody>
      </p:sp>
    </p:spTree>
    <p:extLst>
      <p:ext uri="{BB962C8B-B14F-4D97-AF65-F5344CB8AC3E}">
        <p14:creationId xmlns:p14="http://schemas.microsoft.com/office/powerpoint/2010/main" val="1181824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72</a:t>
            </a:fld>
            <a:endParaRPr lang="en-US"/>
          </a:p>
        </p:txBody>
      </p:sp>
    </p:spTree>
    <p:extLst>
      <p:ext uri="{BB962C8B-B14F-4D97-AF65-F5344CB8AC3E}">
        <p14:creationId xmlns:p14="http://schemas.microsoft.com/office/powerpoint/2010/main" val="346649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7</a:t>
            </a:fld>
            <a:endParaRPr lang="en-US"/>
          </a:p>
        </p:txBody>
      </p:sp>
    </p:spTree>
    <p:extLst>
      <p:ext uri="{BB962C8B-B14F-4D97-AF65-F5344CB8AC3E}">
        <p14:creationId xmlns:p14="http://schemas.microsoft.com/office/powerpoint/2010/main" val="344552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8</a:t>
            </a:fld>
            <a:endParaRPr lang="en-US"/>
          </a:p>
        </p:txBody>
      </p:sp>
    </p:spTree>
    <p:extLst>
      <p:ext uri="{BB962C8B-B14F-4D97-AF65-F5344CB8AC3E}">
        <p14:creationId xmlns:p14="http://schemas.microsoft.com/office/powerpoint/2010/main" val="377792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9</a:t>
            </a:fld>
            <a:endParaRPr lang="en-US"/>
          </a:p>
        </p:txBody>
      </p:sp>
    </p:spTree>
    <p:extLst>
      <p:ext uri="{BB962C8B-B14F-4D97-AF65-F5344CB8AC3E}">
        <p14:creationId xmlns:p14="http://schemas.microsoft.com/office/powerpoint/2010/main" val="237748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9F4088-0B14-46C7-8232-F6E3644109C2}" type="slidenum">
              <a:rPr lang="en-US" smtClean="0"/>
              <a:t>10</a:t>
            </a:fld>
            <a:endParaRPr lang="en-US"/>
          </a:p>
        </p:txBody>
      </p:sp>
    </p:spTree>
    <p:extLst>
      <p:ext uri="{BB962C8B-B14F-4D97-AF65-F5344CB8AC3E}">
        <p14:creationId xmlns:p14="http://schemas.microsoft.com/office/powerpoint/2010/main" val="401031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ACBB-8B4F-9468-CE01-31624ABDEC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2C42CC-6E71-001D-3244-A9A658A297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73F91B-53A3-7188-B284-467E8F503406}"/>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5" name="Footer Placeholder 4">
            <a:extLst>
              <a:ext uri="{FF2B5EF4-FFF2-40B4-BE49-F238E27FC236}">
                <a16:creationId xmlns:a16="http://schemas.microsoft.com/office/drawing/2014/main" id="{F938BF05-9478-BBFB-EC31-46B376D63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7C65B-5FF6-7CB6-C129-198C9C5051B3}"/>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421622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90F02-21F6-4B73-6CAE-A5D328E1A7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E20017-53A4-8147-ABE6-67D0CD6B1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2131A-E269-C9C3-9280-82E3FBA340DF}"/>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5" name="Footer Placeholder 4">
            <a:extLst>
              <a:ext uri="{FF2B5EF4-FFF2-40B4-BE49-F238E27FC236}">
                <a16:creationId xmlns:a16="http://schemas.microsoft.com/office/drawing/2014/main" id="{E2879762-DAC3-7FA1-B94F-C1F3028B3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7458D-76FF-11C0-802F-8D3EA9D5198B}"/>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350057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BC2CB9-F818-210A-46C8-B08C9D1D7D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C55F63-6969-48AA-B9A7-144CE3425A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858FA-4E7A-9E9E-1547-F5179D458476}"/>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5" name="Footer Placeholder 4">
            <a:extLst>
              <a:ext uri="{FF2B5EF4-FFF2-40B4-BE49-F238E27FC236}">
                <a16:creationId xmlns:a16="http://schemas.microsoft.com/office/drawing/2014/main" id="{0502AA9F-5604-4C56-B381-D65E2207B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CA18D-ED1B-435C-44DE-45470F79D9F4}"/>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219770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DBFA-54F4-3D27-04E7-7904A0B1DF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E384B8-CEDE-3F89-A187-43F4FBFD77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6825F-85F4-FA9E-3D7B-0FF3BB474B28}"/>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5" name="Footer Placeholder 4">
            <a:extLst>
              <a:ext uri="{FF2B5EF4-FFF2-40B4-BE49-F238E27FC236}">
                <a16:creationId xmlns:a16="http://schemas.microsoft.com/office/drawing/2014/main" id="{9B370D78-82AC-D083-8ADB-EA9E55D99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8AE79-8DCB-EA2B-47A9-95C735E670E8}"/>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111095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96C7-C1E5-B8EE-EB90-34399BC6D3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7F258A-A54F-8E07-AA45-8636F4A645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9EF50A-C11F-9772-8081-FB9895CDC7AF}"/>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5" name="Footer Placeholder 4">
            <a:extLst>
              <a:ext uri="{FF2B5EF4-FFF2-40B4-BE49-F238E27FC236}">
                <a16:creationId xmlns:a16="http://schemas.microsoft.com/office/drawing/2014/main" id="{D02079B8-AA03-98AE-6DE3-C4CE6ECB4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00A65-480F-800D-A650-C0CC686D540E}"/>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346492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AAF9-A618-5573-0F33-DFE903EACD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4E8C67-B76C-A29B-D6E2-DE26A97F52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245D4-B169-3734-76A5-49DE57C6D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A8A102-EA78-FD2A-A35A-0073D306132B}"/>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6" name="Footer Placeholder 5">
            <a:extLst>
              <a:ext uri="{FF2B5EF4-FFF2-40B4-BE49-F238E27FC236}">
                <a16:creationId xmlns:a16="http://schemas.microsoft.com/office/drawing/2014/main" id="{78033520-C465-94AA-280A-65EC6A674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0D7AC-1F3A-80F5-8006-298AD1E826BD}"/>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145577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F4E78-983C-E58F-AD59-5F8FBDA9D9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C5794F-F24A-96D7-0FFF-AC2D4BBD9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AB3A26-94CF-9755-C81C-E75198C1FE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A4A39-BDC1-93F0-C0E3-B4AA240827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D0426A-6D84-6D2B-6B50-5BD581EDF7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F72E5C-CBDE-64F2-6463-4F8C30D9E8EF}"/>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8" name="Footer Placeholder 7">
            <a:extLst>
              <a:ext uri="{FF2B5EF4-FFF2-40B4-BE49-F238E27FC236}">
                <a16:creationId xmlns:a16="http://schemas.microsoft.com/office/drawing/2014/main" id="{8397E544-B9C0-6AD9-0585-9D12E02934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6EB21B-5DE5-6699-FB47-4C63AEEE717B}"/>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266086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2C2FE-BE58-E86B-61BA-4599550D8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1ED005-9758-8376-6453-8D2C6F8E6CEF}"/>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4" name="Footer Placeholder 3">
            <a:extLst>
              <a:ext uri="{FF2B5EF4-FFF2-40B4-BE49-F238E27FC236}">
                <a16:creationId xmlns:a16="http://schemas.microsoft.com/office/drawing/2014/main" id="{C6115AFE-58C7-9BB4-F409-CA0E42C67C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74F2D0-71AE-1E67-DF20-5200D0D505DE}"/>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2154116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843BDE-3E4A-9BB6-CE2D-597692A3706B}"/>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3" name="Footer Placeholder 2">
            <a:extLst>
              <a:ext uri="{FF2B5EF4-FFF2-40B4-BE49-F238E27FC236}">
                <a16:creationId xmlns:a16="http://schemas.microsoft.com/office/drawing/2014/main" id="{968F2C3C-F15F-48AE-9603-E4130499F2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12DE42-51B5-A7BF-754A-5CC41E098615}"/>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118198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3BF57-FFCD-6C42-ED2F-3863D47F4C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34643D-CC1F-99BE-A5D2-7EDB372CF9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961C4D-E166-28AE-765D-83C9B8BA0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921D5-4F5C-6281-4054-81221DE496A8}"/>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6" name="Footer Placeholder 5">
            <a:extLst>
              <a:ext uri="{FF2B5EF4-FFF2-40B4-BE49-F238E27FC236}">
                <a16:creationId xmlns:a16="http://schemas.microsoft.com/office/drawing/2014/main" id="{2B7077EF-5B32-20B7-1F1E-5163C0D1E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5A6B9-1BD8-6837-78CA-191BCE681948}"/>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64098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C8621-87B2-F005-3A6F-AEA7979CB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DC4833-8DE2-0861-C762-9FC113D31C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BD9F61-AB8C-1649-BF78-A9F7DCEB2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1C8C1-F7DE-2425-FD62-CC0BB31AB5C7}"/>
              </a:ext>
            </a:extLst>
          </p:cNvPr>
          <p:cNvSpPr>
            <a:spLocks noGrp="1"/>
          </p:cNvSpPr>
          <p:nvPr>
            <p:ph type="dt" sz="half" idx="10"/>
          </p:nvPr>
        </p:nvSpPr>
        <p:spPr/>
        <p:txBody>
          <a:bodyPr/>
          <a:lstStyle/>
          <a:p>
            <a:fld id="{770E9309-10CA-4928-9AF2-1F2C0FD5AE20}" type="datetimeFigureOut">
              <a:rPr lang="en-US" smtClean="0"/>
              <a:t>11/11/2024</a:t>
            </a:fld>
            <a:endParaRPr lang="en-US"/>
          </a:p>
        </p:txBody>
      </p:sp>
      <p:sp>
        <p:nvSpPr>
          <p:cNvPr id="6" name="Footer Placeholder 5">
            <a:extLst>
              <a:ext uri="{FF2B5EF4-FFF2-40B4-BE49-F238E27FC236}">
                <a16:creationId xmlns:a16="http://schemas.microsoft.com/office/drawing/2014/main" id="{95C7343F-CBE1-5D6B-CD81-92AF581A2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ADB48-DFD9-4FEC-7BF7-0BBA4862A8B3}"/>
              </a:ext>
            </a:extLst>
          </p:cNvPr>
          <p:cNvSpPr>
            <a:spLocks noGrp="1"/>
          </p:cNvSpPr>
          <p:nvPr>
            <p:ph type="sldNum" sz="quarter" idx="12"/>
          </p:nvPr>
        </p:nvSpPr>
        <p:spPr/>
        <p:txBody>
          <a:bodyPr/>
          <a:lstStyle/>
          <a:p>
            <a:fld id="{AC78B45C-656A-4EF2-9DA9-D1BB232F3293}" type="slidenum">
              <a:rPr lang="en-US" smtClean="0"/>
              <a:t>‹#›</a:t>
            </a:fld>
            <a:endParaRPr lang="en-US"/>
          </a:p>
        </p:txBody>
      </p:sp>
    </p:spTree>
    <p:extLst>
      <p:ext uri="{BB962C8B-B14F-4D97-AF65-F5344CB8AC3E}">
        <p14:creationId xmlns:p14="http://schemas.microsoft.com/office/powerpoint/2010/main" val="352686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1961A2-E156-D071-686D-1B35F0F1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B5EDD2-321E-5A65-1D3E-FE5E0D4BEC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62D2A-E71E-46E0-4D2E-10DFB87D80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0E9309-10CA-4928-9AF2-1F2C0FD5AE20}" type="datetimeFigureOut">
              <a:rPr lang="en-US" smtClean="0"/>
              <a:t>11/11/2024</a:t>
            </a:fld>
            <a:endParaRPr lang="en-US"/>
          </a:p>
        </p:txBody>
      </p:sp>
      <p:sp>
        <p:nvSpPr>
          <p:cNvPr id="5" name="Footer Placeholder 4">
            <a:extLst>
              <a:ext uri="{FF2B5EF4-FFF2-40B4-BE49-F238E27FC236}">
                <a16:creationId xmlns:a16="http://schemas.microsoft.com/office/drawing/2014/main" id="{0917EF2E-9F49-A81E-1943-F23786297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06F52B7-6587-1AA2-9110-25A94B5943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78B45C-656A-4EF2-9DA9-D1BB232F3293}" type="slidenum">
              <a:rPr lang="en-US" smtClean="0"/>
              <a:t>‹#›</a:t>
            </a:fld>
            <a:endParaRPr lang="en-US"/>
          </a:p>
        </p:txBody>
      </p:sp>
    </p:spTree>
    <p:extLst>
      <p:ext uri="{BB962C8B-B14F-4D97-AF65-F5344CB8AC3E}">
        <p14:creationId xmlns:p14="http://schemas.microsoft.com/office/powerpoint/2010/main" val="1210513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jst.doded.mil/jst/" TargetMode="Externa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wiche.edu/wp-content/uploads/2020/12/PLA-Boost-Fact-Sheet-CAEL-WICHE-Revised-Dec-2020.pdf"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3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sv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pubmed.ncbi.nlm.nih.gov/31902684/" TargetMode="External"/><Relationship Id="rId5" Type="http://schemas.openxmlformats.org/officeDocument/2006/relationships/hyperlink" Target="https://www.bls.gov/news.release/vet.nr0.htm" TargetMode="Externa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 Id="rId9"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4.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5.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60.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7.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1.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371/journal.pmed.1000026" TargetMode="External"/><Relationship Id="rId3" Type="http://schemas.openxmlformats.org/officeDocument/2006/relationships/image" Target="../media/image1.png"/><Relationship Id="rId7" Type="http://schemas.openxmlformats.org/officeDocument/2006/relationships/hyperlink" Target="https://www.thelancet.com/journals/lanpsy/article/PIIS2215-0366(16)30304-2/fulltex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jamanetwork.com/journals/jamanetworkopen/fullarticle/2770538" TargetMode="External"/><Relationship Id="rId5" Type="http://schemas.openxmlformats.org/officeDocument/2006/relationships/hyperlink" Target="https://www.americanprogress.org/article/caring-u-s-veterans-plan-2020/#fn-478034-6" TargetMode="External"/><Relationship Id="rId4" Type="http://schemas.microsoft.com/office/2007/relationships/hdphoto" Target="../media/hdphoto1.wdp"/><Relationship Id="rId9"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6.pn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7.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68.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0.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1.wdp"/><Relationship Id="rId9"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75.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6.pn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68.pn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68.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6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68.png"/><Relationship Id="rId10" Type="http://schemas.openxmlformats.org/officeDocument/2006/relationships/image" Target="../media/image81.png"/><Relationship Id="rId4" Type="http://schemas.microsoft.com/office/2007/relationships/hdphoto" Target="../media/hdphoto1.wdp"/><Relationship Id="rId9"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64.pn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Calvin.Gloria@rccd.edu" TargetMode="External"/><Relationship Id="rId5" Type="http://schemas.openxmlformats.org/officeDocument/2006/relationships/hyperlink" Target="mailto:Terence.Nelson@rccd.edu" TargetMode="External"/><Relationship Id="rId4" Type="http://schemas.openxmlformats.org/officeDocument/2006/relationships/image" Target="../media/image2.png"/><Relationship Id="rId9"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9" name="Title 1">
            <a:extLst>
              <a:ext uri="{FF2B5EF4-FFF2-40B4-BE49-F238E27FC236}">
                <a16:creationId xmlns:a16="http://schemas.microsoft.com/office/drawing/2014/main" id="{00593AF4-78A2-2A4D-4471-E05348C89C61}"/>
              </a:ext>
            </a:extLst>
          </p:cNvPr>
          <p:cNvSpPr>
            <a:spLocks noGrp="1"/>
          </p:cNvSpPr>
          <p:nvPr>
            <p:ph type="ctrTitle"/>
          </p:nvPr>
        </p:nvSpPr>
        <p:spPr>
          <a:xfrm>
            <a:off x="962021" y="1543050"/>
            <a:ext cx="10267952" cy="2174875"/>
          </a:xfrm>
        </p:spPr>
        <p:txBody>
          <a:bodyPr anchor="b">
            <a:normAutofit/>
          </a:bodyPr>
          <a:lstStyle/>
          <a:p>
            <a:pPr>
              <a:buFont typeface="Arial" panose="020B0604020202020204" pitchFamily="34" charset="0"/>
            </a:pPr>
            <a:r>
              <a:rPr lang="en-US" sz="4800">
                <a:solidFill>
                  <a:srgbClr val="1D3865"/>
                </a:solidFill>
                <a:latin typeface="+mn-lt"/>
                <a:ea typeface="Source Serif Pro" panose="02040603050405020204" pitchFamily="18" charset="0"/>
              </a:rPr>
              <a:t>Mapping Articulated Pathways (MAP) for Veterans with Credit for Prior Learning (CPL)</a:t>
            </a:r>
          </a:p>
        </p:txBody>
      </p:sp>
      <p:pic>
        <p:nvPicPr>
          <p:cNvPr id="11" name="Picture 10" descr="A blue and red logo&#10;&#10;Description automatically generated">
            <a:extLst>
              <a:ext uri="{FF2B5EF4-FFF2-40B4-BE49-F238E27FC236}">
                <a16:creationId xmlns:a16="http://schemas.microsoft.com/office/drawing/2014/main" id="{1F51564B-6E32-C275-1835-17C4164A2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4" name="TextBox 13">
            <a:extLst>
              <a:ext uri="{FF2B5EF4-FFF2-40B4-BE49-F238E27FC236}">
                <a16:creationId xmlns:a16="http://schemas.microsoft.com/office/drawing/2014/main" id="{DA493C90-E5CF-ACD0-7745-3B6F762BF154}"/>
              </a:ext>
            </a:extLst>
          </p:cNvPr>
          <p:cNvSpPr txBox="1"/>
          <p:nvPr/>
        </p:nvSpPr>
        <p:spPr>
          <a:xfrm>
            <a:off x="805686" y="4257238"/>
            <a:ext cx="10580622" cy="646331"/>
          </a:xfrm>
          <a:prstGeom prst="rect">
            <a:avLst/>
          </a:prstGeom>
          <a:noFill/>
        </p:spPr>
        <p:txBody>
          <a:bodyPr wrap="square" lIns="91440" tIns="45720" rIns="91440" bIns="45720" rtlCol="0" anchor="t">
            <a:spAutoFit/>
          </a:bodyPr>
          <a:lstStyle/>
          <a:p>
            <a:pPr algn="ctr"/>
            <a:r>
              <a:rPr lang="en-US" b="1">
                <a:solidFill>
                  <a:srgbClr val="1D3864"/>
                </a:solidFill>
              </a:rPr>
              <a:t>Terence Nelson | Director of Academic and Institutional Partnerships, California MAP Initiative</a:t>
            </a:r>
          </a:p>
          <a:p>
            <a:pPr algn="ctr"/>
            <a:r>
              <a:rPr lang="en-US" b="1">
                <a:solidFill>
                  <a:srgbClr val="1D3864"/>
                </a:solidFill>
              </a:rPr>
              <a:t>Calvin Klein Gloria | Program Manager, California MAP Initiative (U.S. Navy Veteran)</a:t>
            </a:r>
          </a:p>
        </p:txBody>
      </p:sp>
      <p:cxnSp>
        <p:nvCxnSpPr>
          <p:cNvPr id="15" name="Straight Connector 14">
            <a:extLst>
              <a:ext uri="{FF2B5EF4-FFF2-40B4-BE49-F238E27FC236}">
                <a16:creationId xmlns:a16="http://schemas.microsoft.com/office/drawing/2014/main" id="{7309A0AE-1B93-4D1A-218B-4E4FBAA354E8}"/>
              </a:ext>
            </a:extLst>
          </p:cNvPr>
          <p:cNvCxnSpPr/>
          <p:nvPr/>
        </p:nvCxnSpPr>
        <p:spPr>
          <a:xfrm>
            <a:off x="945310" y="4123764"/>
            <a:ext cx="10309412" cy="0"/>
          </a:xfrm>
          <a:prstGeom prst="line">
            <a:avLst/>
          </a:prstGeom>
          <a:ln w="38100">
            <a:solidFill>
              <a:srgbClr val="1D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DB9F8F1-33AD-1819-CED4-8CE75CF7F72A}"/>
              </a:ext>
            </a:extLst>
          </p:cNvPr>
          <p:cNvSpPr txBox="1"/>
          <p:nvPr/>
        </p:nvSpPr>
        <p:spPr>
          <a:xfrm>
            <a:off x="805686" y="3613959"/>
            <a:ext cx="10580622" cy="369332"/>
          </a:xfrm>
          <a:prstGeom prst="rect">
            <a:avLst/>
          </a:prstGeom>
          <a:noFill/>
        </p:spPr>
        <p:txBody>
          <a:bodyPr wrap="square" lIns="91440" tIns="45720" rIns="91440" bIns="45720" rtlCol="0" anchor="t">
            <a:spAutoFit/>
          </a:bodyPr>
          <a:lstStyle/>
          <a:p>
            <a:pPr algn="ctr"/>
            <a:r>
              <a:rPr lang="en-US">
                <a:solidFill>
                  <a:srgbClr val="1D3864"/>
                </a:solidFill>
              </a:rPr>
              <a:t>Tuesday, October 22</a:t>
            </a:r>
            <a:r>
              <a:rPr lang="en-US" baseline="30000">
                <a:solidFill>
                  <a:srgbClr val="1D3864"/>
                </a:solidFill>
              </a:rPr>
              <a:t>nd</a:t>
            </a:r>
            <a:r>
              <a:rPr lang="en-US">
                <a:solidFill>
                  <a:srgbClr val="1D3864"/>
                </a:solidFill>
              </a:rPr>
              <a:t>, 2024 (9:45AM-10:45AM) MSC 2406 B</a:t>
            </a:r>
          </a:p>
        </p:txBody>
      </p:sp>
      <p:sp>
        <p:nvSpPr>
          <p:cNvPr id="3" name="TextBox 2">
            <a:extLst>
              <a:ext uri="{FF2B5EF4-FFF2-40B4-BE49-F238E27FC236}">
                <a16:creationId xmlns:a16="http://schemas.microsoft.com/office/drawing/2014/main" id="{357AE75A-9589-B00D-C589-8A288E664C18}"/>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3097776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rtlCol="0">
            <a:spAutoFit/>
          </a:bodyPr>
          <a:lstStyle/>
          <a:p>
            <a:pPr algn="ctr"/>
            <a:r>
              <a:rPr lang="en-US" sz="4400">
                <a:solidFill>
                  <a:schemeClr val="bg1"/>
                </a:solidFill>
              </a:rPr>
              <a:t>Title 38 &amp; SCO Handbook – Prior Credit</a:t>
            </a:r>
          </a:p>
        </p:txBody>
      </p:sp>
      <p:sp>
        <p:nvSpPr>
          <p:cNvPr id="11" name="Google Shape;150;g26903909ee1_0_16">
            <a:extLst>
              <a:ext uri="{FF2B5EF4-FFF2-40B4-BE49-F238E27FC236}">
                <a16:creationId xmlns:a16="http://schemas.microsoft.com/office/drawing/2014/main" id="{A9B3FCE8-FD00-5847-64D0-87A99EA3E8C2}"/>
              </a:ext>
            </a:extLst>
          </p:cNvPr>
          <p:cNvSpPr txBox="1"/>
          <p:nvPr/>
        </p:nvSpPr>
        <p:spPr>
          <a:xfrm>
            <a:off x="636690" y="1457151"/>
            <a:ext cx="10694249" cy="4335516"/>
          </a:xfrm>
          <a:prstGeom prst="rect">
            <a:avLst/>
          </a:prstGeom>
          <a:noFill/>
          <a:ln w="28575" cap="flat" cmpd="sng">
            <a:noFill/>
            <a:prstDash val="solid"/>
            <a:round/>
            <a:headEnd type="none" w="sm" len="sm"/>
            <a:tailEnd type="none" w="sm" len="sm"/>
          </a:ln>
        </p:spPr>
        <p:txBody>
          <a:bodyPr spcFirstLastPara="1" wrap="square" lIns="91425" tIns="91425" rIns="91425" bIns="91425" anchor="t" anchorCtr="0">
            <a:spAutoFit/>
          </a:bodyPr>
          <a:lstStyle/>
          <a:p>
            <a:r>
              <a:rPr lang="en-US" sz="2000">
                <a:solidFill>
                  <a:srgbClr val="1D3864"/>
                </a:solidFill>
                <a:ea typeface="Times New Roman" panose="02020603050405020304" pitchFamily="18" charset="0"/>
              </a:rPr>
              <a:t>"</a:t>
            </a:r>
            <a:r>
              <a:rPr lang="en-US" sz="2000">
                <a:solidFill>
                  <a:srgbClr val="1D3864"/>
                </a:solidFill>
                <a:effectLst/>
                <a:ea typeface="Times New Roman" panose="02020603050405020304" pitchFamily="18" charset="0"/>
              </a:rPr>
              <a:t>One of the criteria for approval of any school for Veterans' training is that </a:t>
            </a:r>
            <a:r>
              <a:rPr lang="en-US" sz="2000" b="1" u="sng">
                <a:solidFill>
                  <a:srgbClr val="1D3864"/>
                </a:solidFill>
                <a:effectLst/>
                <a:ea typeface="Times New Roman" panose="02020603050405020304" pitchFamily="18" charset="0"/>
              </a:rPr>
              <a:t>it reviews prior credit and grant credit as appropriate to a VA student's current program</a:t>
            </a:r>
            <a:r>
              <a:rPr lang="en-US" sz="2000">
                <a:solidFill>
                  <a:srgbClr val="1D3864"/>
                </a:solidFill>
                <a:ea typeface="Times New Roman" panose="02020603050405020304" pitchFamily="18" charset="0"/>
              </a:rPr>
              <a:t>." </a:t>
            </a:r>
            <a:endParaRPr lang="en-US" sz="2000">
              <a:solidFill>
                <a:srgbClr val="1D3864"/>
              </a:solidFill>
              <a:ea typeface="Times New Roman" panose="02020603050405020304" pitchFamily="18" charset="0"/>
              <a:cs typeface="Calibri"/>
            </a:endParaRPr>
          </a:p>
          <a:p>
            <a:endParaRPr lang="en-US" sz="900">
              <a:solidFill>
                <a:srgbClr val="1D3864"/>
              </a:solidFill>
              <a:ea typeface="Times New Roman" panose="02020603050405020304" pitchFamily="18" charset="0"/>
              <a:cs typeface="Calibri"/>
            </a:endParaRPr>
          </a:p>
          <a:p>
            <a:r>
              <a:rPr lang="en-US" sz="2000">
                <a:solidFill>
                  <a:srgbClr val="1D3864"/>
                </a:solidFill>
                <a:ea typeface="Times New Roman" panose="02020603050405020304" pitchFamily="18" charset="0"/>
              </a:rPr>
              <a:t>"...</a:t>
            </a:r>
            <a:r>
              <a:rPr lang="en-US" sz="2000">
                <a:solidFill>
                  <a:srgbClr val="1D3864"/>
                </a:solidFill>
                <a:effectLst/>
                <a:ea typeface="Times New Roman" panose="02020603050405020304" pitchFamily="18" charset="0"/>
              </a:rPr>
              <a:t>Schools </a:t>
            </a:r>
            <a:r>
              <a:rPr lang="en-US" sz="2000" b="1" u="sng">
                <a:solidFill>
                  <a:srgbClr val="1D3864"/>
                </a:solidFill>
                <a:effectLst/>
                <a:ea typeface="Times New Roman" panose="02020603050405020304" pitchFamily="18" charset="0"/>
              </a:rPr>
              <a:t>must evaluate prior credit, grant credit as appropriate, notify the student of the evaluation, and shorten the program certified accordingly</a:t>
            </a:r>
            <a:r>
              <a:rPr lang="en-US" sz="2000">
                <a:solidFill>
                  <a:srgbClr val="1D3864"/>
                </a:solidFill>
                <a:effectLst/>
                <a:ea typeface="Times New Roman" panose="02020603050405020304" pitchFamily="18" charset="0"/>
              </a:rPr>
              <a:t>. Whenever a student initially enrolls in your school or changes programs at your school a credit evaluation must be completed. </a:t>
            </a:r>
            <a:r>
              <a:rPr lang="en-US" sz="2000" b="1" u="sng">
                <a:solidFill>
                  <a:srgbClr val="1D3864"/>
                </a:solidFill>
                <a:effectLst/>
                <a:ea typeface="Times New Roman" panose="02020603050405020304" pitchFamily="18" charset="0"/>
              </a:rPr>
              <a:t>VA will review credit evaluations during compliance surveys and credit evaluation records must be kept and made available to VA upon request</a:t>
            </a:r>
            <a:r>
              <a:rPr lang="en-US" sz="2000">
                <a:solidFill>
                  <a:srgbClr val="1D3864"/>
                </a:solidFill>
                <a:ea typeface="Times New Roman" panose="02020603050405020304" pitchFamily="18" charset="0"/>
              </a:rPr>
              <a:t>."</a:t>
            </a:r>
            <a:r>
              <a:rPr lang="en-US" sz="2000">
                <a:solidFill>
                  <a:srgbClr val="1D3864"/>
                </a:solidFill>
                <a:effectLst/>
                <a:ea typeface="Times New Roman" panose="02020603050405020304" pitchFamily="18" charset="0"/>
              </a:rPr>
              <a:t> </a:t>
            </a:r>
            <a:endParaRPr lang="en-US" sz="2000">
              <a:solidFill>
                <a:srgbClr val="1D3864"/>
              </a:solidFill>
              <a:effectLst/>
              <a:ea typeface="Times New Roman" panose="02020603050405020304" pitchFamily="18" charset="0"/>
              <a:cs typeface="Calibri"/>
            </a:endParaRPr>
          </a:p>
          <a:p>
            <a:endParaRPr lang="en-US" sz="900">
              <a:solidFill>
                <a:srgbClr val="1D3864"/>
              </a:solidFill>
              <a:ea typeface="Calibri"/>
              <a:cs typeface="Calibri"/>
            </a:endParaRPr>
          </a:p>
          <a:p>
            <a:r>
              <a:rPr lang="en-US" sz="2000">
                <a:solidFill>
                  <a:srgbClr val="1D3864"/>
                </a:solidFill>
                <a:ea typeface="Times New Roman" panose="02020603050405020304" pitchFamily="18" charset="0"/>
              </a:rPr>
              <a:t>"</a:t>
            </a:r>
            <a:r>
              <a:rPr lang="en-US" sz="2000">
                <a:solidFill>
                  <a:srgbClr val="1D3864"/>
                </a:solidFill>
                <a:effectLst/>
                <a:ea typeface="Times New Roman" panose="02020603050405020304" pitchFamily="18" charset="0"/>
              </a:rPr>
              <a:t>Schools should </a:t>
            </a:r>
            <a:r>
              <a:rPr lang="en-US" sz="2000" b="1" u="sng">
                <a:solidFill>
                  <a:srgbClr val="C00000"/>
                </a:solidFill>
                <a:effectLst/>
                <a:ea typeface="Times New Roman" panose="02020603050405020304" pitchFamily="18" charset="0"/>
              </a:rPr>
              <a:t>make every effort to obtain transcripts</a:t>
            </a:r>
            <a:r>
              <a:rPr lang="en-US" sz="2000">
                <a:solidFill>
                  <a:srgbClr val="C00000"/>
                </a:solidFill>
                <a:effectLst/>
                <a:ea typeface="Times New Roman" panose="02020603050405020304" pitchFamily="18" charset="0"/>
              </a:rPr>
              <a:t> </a:t>
            </a:r>
            <a:r>
              <a:rPr lang="en-US" sz="2000">
                <a:solidFill>
                  <a:srgbClr val="1D3864"/>
                </a:solidFill>
                <a:effectLst/>
                <a:ea typeface="Times New Roman" panose="02020603050405020304" pitchFamily="18" charset="0"/>
              </a:rPr>
              <a:t>to comply with the requirement to evaluate and grant credit where appropriate.</a:t>
            </a:r>
            <a:endParaRPr lang="en-US" sz="2000">
              <a:solidFill>
                <a:srgbClr val="1D3864"/>
              </a:solidFill>
              <a:ea typeface="Times New Roman" panose="02020603050405020304" pitchFamily="18" charset="0"/>
              <a:cs typeface="Calibri"/>
            </a:endParaRPr>
          </a:p>
          <a:p>
            <a:endParaRPr lang="en-US" sz="900">
              <a:solidFill>
                <a:srgbClr val="1D3864"/>
              </a:solidFill>
              <a:ea typeface="Times New Roman" panose="02020603050405020304" pitchFamily="18" charset="0"/>
            </a:endParaRPr>
          </a:p>
          <a:p>
            <a:r>
              <a:rPr lang="en-US" sz="2000">
                <a:solidFill>
                  <a:srgbClr val="1D3864"/>
                </a:solidFill>
                <a:ea typeface="Times New Roman" panose="02020603050405020304" pitchFamily="18" charset="0"/>
              </a:rPr>
              <a:t>"</a:t>
            </a:r>
            <a:r>
              <a:rPr lang="en-US" sz="2000">
                <a:solidFill>
                  <a:srgbClr val="1D3864"/>
                </a:solidFill>
                <a:effectLst/>
                <a:ea typeface="Times New Roman" panose="02020603050405020304" pitchFamily="18" charset="0"/>
              </a:rPr>
              <a:t>Reviews of prior credit policies will be conducted during compliance surveys and treated as approval issues if the school is not complying</a:t>
            </a:r>
            <a:r>
              <a:rPr lang="en-US" sz="2000">
                <a:solidFill>
                  <a:srgbClr val="1D3864"/>
                </a:solidFill>
                <a:ea typeface="Times New Roman" panose="02020603050405020304" pitchFamily="18" charset="0"/>
              </a:rPr>
              <a:t>."</a:t>
            </a:r>
            <a:r>
              <a:rPr lang="en-US" sz="2000">
                <a:solidFill>
                  <a:srgbClr val="1D3864"/>
                </a:solidFill>
                <a:effectLst/>
                <a:ea typeface="Times New Roman" panose="02020603050405020304" pitchFamily="18" charset="0"/>
              </a:rPr>
              <a:t> </a:t>
            </a:r>
            <a:endParaRPr lang="en-US" sz="2000">
              <a:solidFill>
                <a:srgbClr val="1D3864"/>
              </a:solidFill>
              <a:effectLst/>
              <a:ea typeface="Times New Roman" panose="02020603050405020304" pitchFamily="18" charset="0"/>
              <a:cs typeface="Calibri"/>
            </a:endParaRPr>
          </a:p>
          <a:p>
            <a:pPr marL="0" lvl="0" indent="0" algn="l" rtl="0">
              <a:lnSpc>
                <a:spcPct val="90000"/>
              </a:lnSpc>
              <a:spcBef>
                <a:spcPts val="1000"/>
              </a:spcBef>
              <a:spcAft>
                <a:spcPts val="0"/>
              </a:spcAft>
              <a:buNone/>
            </a:pPr>
            <a:endParaRPr sz="1600">
              <a:solidFill>
                <a:srgbClr val="53575A"/>
              </a:solidFill>
            </a:endParaRPr>
          </a:p>
        </p:txBody>
      </p:sp>
      <p:pic>
        <p:nvPicPr>
          <p:cNvPr id="9" name="Picture 8" descr="A blue and red logo&#10;&#10;Description automatically generated">
            <a:extLst>
              <a:ext uri="{FF2B5EF4-FFF2-40B4-BE49-F238E27FC236}">
                <a16:creationId xmlns:a16="http://schemas.microsoft.com/office/drawing/2014/main" id="{81717E8B-E81F-EB91-782D-FE901D674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EAE86ABE-A8EB-FA08-DCE9-6662315FEECA}"/>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8" name="TextBox 7">
            <a:extLst>
              <a:ext uri="{FF2B5EF4-FFF2-40B4-BE49-F238E27FC236}">
                <a16:creationId xmlns:a16="http://schemas.microsoft.com/office/drawing/2014/main" id="{CDBFEB9B-C9AC-82FC-2135-B1B00AE20E3D}"/>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173194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rtlCol="0">
            <a:spAutoFit/>
          </a:bodyPr>
          <a:lstStyle/>
          <a:p>
            <a:pPr algn="ctr"/>
            <a:r>
              <a:rPr lang="en-US" sz="4400">
                <a:solidFill>
                  <a:schemeClr val="bg1"/>
                </a:solidFill>
              </a:rPr>
              <a:t>VA Compliance (Audit) Visits</a:t>
            </a:r>
          </a:p>
        </p:txBody>
      </p:sp>
      <p:grpSp>
        <p:nvGrpSpPr>
          <p:cNvPr id="10" name="Group 9">
            <a:extLst>
              <a:ext uri="{FF2B5EF4-FFF2-40B4-BE49-F238E27FC236}">
                <a16:creationId xmlns:a16="http://schemas.microsoft.com/office/drawing/2014/main" id="{6E6A3F16-604E-EAA4-26A6-3A7515D84179}"/>
              </a:ext>
            </a:extLst>
          </p:cNvPr>
          <p:cNvGrpSpPr/>
          <p:nvPr/>
        </p:nvGrpSpPr>
        <p:grpSpPr>
          <a:xfrm>
            <a:off x="3324894" y="2498539"/>
            <a:ext cx="8561429" cy="3534782"/>
            <a:chOff x="2952361" y="2517855"/>
            <a:chExt cx="8561429" cy="3534782"/>
          </a:xfrm>
        </p:grpSpPr>
        <p:pic>
          <p:nvPicPr>
            <p:cNvPr id="11" name="Picture 10">
              <a:extLst>
                <a:ext uri="{FF2B5EF4-FFF2-40B4-BE49-F238E27FC236}">
                  <a16:creationId xmlns:a16="http://schemas.microsoft.com/office/drawing/2014/main" id="{A689D5E7-4F0F-96A0-7D51-CAC350AA0FF3}"/>
                </a:ext>
              </a:extLst>
            </p:cNvPr>
            <p:cNvPicPr>
              <a:picLocks noChangeAspect="1"/>
            </p:cNvPicPr>
            <p:nvPr/>
          </p:nvPicPr>
          <p:blipFill>
            <a:blip r:embed="rId5"/>
            <a:stretch>
              <a:fillRect/>
            </a:stretch>
          </p:blipFill>
          <p:spPr>
            <a:xfrm>
              <a:off x="2952361" y="2517855"/>
              <a:ext cx="8561429" cy="3534782"/>
            </a:xfrm>
            <a:prstGeom prst="rect">
              <a:avLst/>
            </a:prstGeom>
          </p:spPr>
        </p:pic>
        <p:sp>
          <p:nvSpPr>
            <p:cNvPr id="12" name="Rectangle 11">
              <a:extLst>
                <a:ext uri="{FF2B5EF4-FFF2-40B4-BE49-F238E27FC236}">
                  <a16:creationId xmlns:a16="http://schemas.microsoft.com/office/drawing/2014/main" id="{FED81616-2413-BB56-C830-285193E0ED7D}"/>
                </a:ext>
              </a:extLst>
            </p:cNvPr>
            <p:cNvSpPr/>
            <p:nvPr/>
          </p:nvSpPr>
          <p:spPr>
            <a:xfrm>
              <a:off x="3050621" y="2533358"/>
              <a:ext cx="8463169" cy="3471892"/>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C00000"/>
                </a:solidFill>
              </a:endParaRPr>
            </a:p>
          </p:txBody>
        </p:sp>
      </p:grpSp>
      <p:grpSp>
        <p:nvGrpSpPr>
          <p:cNvPr id="13" name="Group 12">
            <a:extLst>
              <a:ext uri="{FF2B5EF4-FFF2-40B4-BE49-F238E27FC236}">
                <a16:creationId xmlns:a16="http://schemas.microsoft.com/office/drawing/2014/main" id="{24C347AB-44D5-C9F3-3E7B-B6F6E2877118}"/>
              </a:ext>
            </a:extLst>
          </p:cNvPr>
          <p:cNvGrpSpPr/>
          <p:nvPr/>
        </p:nvGrpSpPr>
        <p:grpSpPr>
          <a:xfrm>
            <a:off x="346992" y="1108663"/>
            <a:ext cx="9340631" cy="1165521"/>
            <a:chOff x="1425019" y="1365344"/>
            <a:chExt cx="9340631" cy="1165521"/>
          </a:xfrm>
        </p:grpSpPr>
        <p:pic>
          <p:nvPicPr>
            <p:cNvPr id="14" name="Picture 13">
              <a:extLst>
                <a:ext uri="{FF2B5EF4-FFF2-40B4-BE49-F238E27FC236}">
                  <a16:creationId xmlns:a16="http://schemas.microsoft.com/office/drawing/2014/main" id="{5BE4ABE9-FC9E-0543-C787-436DF7D92412}"/>
                </a:ext>
              </a:extLst>
            </p:cNvPr>
            <p:cNvPicPr>
              <a:picLocks noChangeAspect="1"/>
            </p:cNvPicPr>
            <p:nvPr/>
          </p:nvPicPr>
          <p:blipFill>
            <a:blip r:embed="rId6"/>
            <a:stretch>
              <a:fillRect/>
            </a:stretch>
          </p:blipFill>
          <p:spPr>
            <a:xfrm>
              <a:off x="1426349" y="1365344"/>
              <a:ext cx="9339301" cy="1165521"/>
            </a:xfrm>
            <a:prstGeom prst="rect">
              <a:avLst/>
            </a:prstGeom>
          </p:spPr>
        </p:pic>
        <p:sp>
          <p:nvSpPr>
            <p:cNvPr id="15" name="Rectangle 14">
              <a:extLst>
                <a:ext uri="{FF2B5EF4-FFF2-40B4-BE49-F238E27FC236}">
                  <a16:creationId xmlns:a16="http://schemas.microsoft.com/office/drawing/2014/main" id="{6436DA68-5C07-90BE-5313-BF80EB23E02F}"/>
                </a:ext>
              </a:extLst>
            </p:cNvPr>
            <p:cNvSpPr/>
            <p:nvPr/>
          </p:nvSpPr>
          <p:spPr>
            <a:xfrm>
              <a:off x="1425019" y="1434137"/>
              <a:ext cx="9339301" cy="1096728"/>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C00000"/>
                </a:solidFill>
              </a:endParaRPr>
            </a:p>
          </p:txBody>
        </p:sp>
      </p:grpSp>
      <p:pic>
        <p:nvPicPr>
          <p:cNvPr id="16" name="Graphic 15" descr="Star with solid fill">
            <a:extLst>
              <a:ext uri="{FF2B5EF4-FFF2-40B4-BE49-F238E27FC236}">
                <a16:creationId xmlns:a16="http://schemas.microsoft.com/office/drawing/2014/main" id="{B5F3EEE7-118E-B8A5-E2E9-F402E493BC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62711" y="5090700"/>
            <a:ext cx="589844" cy="589844"/>
          </a:xfrm>
          <a:prstGeom prst="rect">
            <a:avLst/>
          </a:prstGeom>
        </p:spPr>
      </p:pic>
      <p:pic>
        <p:nvPicPr>
          <p:cNvPr id="9" name="Picture 8" descr="A blue and red logo&#10;&#10;Description automatically generated">
            <a:extLst>
              <a:ext uri="{FF2B5EF4-FFF2-40B4-BE49-F238E27FC236}">
                <a16:creationId xmlns:a16="http://schemas.microsoft.com/office/drawing/2014/main" id="{3B2D2762-0B53-4B41-83C3-B136A55D79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CD2EDB54-ECF4-E702-5DC1-4873ACDE6306}"/>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8" name="TextBox 7">
            <a:extLst>
              <a:ext uri="{FF2B5EF4-FFF2-40B4-BE49-F238E27FC236}">
                <a16:creationId xmlns:a16="http://schemas.microsoft.com/office/drawing/2014/main" id="{96B98C7E-5151-D230-E13B-BE937AFA4895}"/>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142812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rtlCol="0">
            <a:spAutoFit/>
          </a:bodyPr>
          <a:lstStyle/>
          <a:p>
            <a:pPr algn="ctr"/>
            <a:r>
              <a:rPr lang="en-US" sz="4400">
                <a:solidFill>
                  <a:schemeClr val="bg1"/>
                </a:solidFill>
              </a:rPr>
              <a:t>New VRC Standards</a:t>
            </a:r>
          </a:p>
        </p:txBody>
      </p:sp>
      <p:pic>
        <p:nvPicPr>
          <p:cNvPr id="8" name="Picture 7">
            <a:extLst>
              <a:ext uri="{FF2B5EF4-FFF2-40B4-BE49-F238E27FC236}">
                <a16:creationId xmlns:a16="http://schemas.microsoft.com/office/drawing/2014/main" id="{656F0F23-0E6C-7C64-6242-46F228C12E81}"/>
              </a:ext>
            </a:extLst>
          </p:cNvPr>
          <p:cNvPicPr>
            <a:picLocks noChangeAspect="1"/>
          </p:cNvPicPr>
          <p:nvPr/>
        </p:nvPicPr>
        <p:blipFill>
          <a:blip r:embed="rId5"/>
          <a:stretch>
            <a:fillRect/>
          </a:stretch>
        </p:blipFill>
        <p:spPr>
          <a:xfrm>
            <a:off x="3465865" y="1050882"/>
            <a:ext cx="7895387" cy="5085558"/>
          </a:xfrm>
          <a:prstGeom prst="rect">
            <a:avLst/>
          </a:prstGeom>
        </p:spPr>
      </p:pic>
      <p:sp>
        <p:nvSpPr>
          <p:cNvPr id="9" name="Rectangle 8">
            <a:extLst>
              <a:ext uri="{FF2B5EF4-FFF2-40B4-BE49-F238E27FC236}">
                <a16:creationId xmlns:a16="http://schemas.microsoft.com/office/drawing/2014/main" id="{DD69CAE5-1D43-BF13-0266-CD18300C4E58}"/>
              </a:ext>
            </a:extLst>
          </p:cNvPr>
          <p:cNvSpPr/>
          <p:nvPr/>
        </p:nvSpPr>
        <p:spPr>
          <a:xfrm>
            <a:off x="3465865" y="5491880"/>
            <a:ext cx="3928357" cy="663465"/>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solidFill>
                <a:srgbClr val="C00000"/>
              </a:solidFill>
            </a:endParaRPr>
          </a:p>
        </p:txBody>
      </p:sp>
      <p:pic>
        <p:nvPicPr>
          <p:cNvPr id="11" name="Picture 10" descr="A blue and red logo&#10;&#10;Description automatically generated">
            <a:extLst>
              <a:ext uri="{FF2B5EF4-FFF2-40B4-BE49-F238E27FC236}">
                <a16:creationId xmlns:a16="http://schemas.microsoft.com/office/drawing/2014/main" id="{575AA769-3B2B-EB7E-8AE2-F0F4CD2A52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5A030A70-81CB-DDAD-CD30-F797CB64B1CD}"/>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10" name="TextBox 9">
            <a:extLst>
              <a:ext uri="{FF2B5EF4-FFF2-40B4-BE49-F238E27FC236}">
                <a16:creationId xmlns:a16="http://schemas.microsoft.com/office/drawing/2014/main" id="{E0831CD4-8EA5-053F-A1E9-0D1AE3317D0C}"/>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339912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rtlCol="0">
            <a:spAutoFit/>
          </a:bodyPr>
          <a:lstStyle/>
          <a:p>
            <a:pPr algn="ctr"/>
            <a:r>
              <a:rPr lang="en-US" sz="4400">
                <a:solidFill>
                  <a:schemeClr val="bg1"/>
                </a:solidFill>
              </a:rPr>
              <a:t>CPL Success Stories - Joey </a:t>
            </a:r>
          </a:p>
        </p:txBody>
      </p:sp>
      <p:pic>
        <p:nvPicPr>
          <p:cNvPr id="9" name="Picture 8" descr="A blue and red logo&#10;&#10;Description automatically generated">
            <a:extLst>
              <a:ext uri="{FF2B5EF4-FFF2-40B4-BE49-F238E27FC236}">
                <a16:creationId xmlns:a16="http://schemas.microsoft.com/office/drawing/2014/main" id="{6493BF70-D1A1-5F9F-47A3-505A42B83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1" name="TextBox 10">
            <a:extLst>
              <a:ext uri="{FF2B5EF4-FFF2-40B4-BE49-F238E27FC236}">
                <a16:creationId xmlns:a16="http://schemas.microsoft.com/office/drawing/2014/main" id="{838656E6-4524-40AE-9E02-A4CA98AF8A8A}"/>
              </a:ext>
            </a:extLst>
          </p:cNvPr>
          <p:cNvSpPr txBox="1"/>
          <p:nvPr/>
        </p:nvSpPr>
        <p:spPr>
          <a:xfrm>
            <a:off x="11562460" y="6488668"/>
            <a:ext cx="629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2">
                    <a:lumMod val="90000"/>
                  </a:schemeClr>
                </a:solidFill>
              </a:rPr>
              <a:t>CG</a:t>
            </a:r>
            <a:endParaRPr lang="en-US"/>
          </a:p>
        </p:txBody>
      </p:sp>
      <p:sp>
        <p:nvSpPr>
          <p:cNvPr id="3" name="TextBox 2">
            <a:extLst>
              <a:ext uri="{FF2B5EF4-FFF2-40B4-BE49-F238E27FC236}">
                <a16:creationId xmlns:a16="http://schemas.microsoft.com/office/drawing/2014/main" id="{53BCF34C-98B3-42BA-41E2-B6A481921902}"/>
              </a:ext>
            </a:extLst>
          </p:cNvPr>
          <p:cNvSpPr txBox="1"/>
          <p:nvPr/>
        </p:nvSpPr>
        <p:spPr>
          <a:xfrm>
            <a:off x="4684026" y="839956"/>
            <a:ext cx="7369525" cy="594008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1D3864"/>
                </a:solidFill>
                <a:ea typeface="+mn-lt"/>
                <a:cs typeface="+mn-lt"/>
              </a:rPr>
              <a:t>Institution: </a:t>
            </a:r>
            <a:endParaRPr lang="en-US" sz="2000">
              <a:solidFill>
                <a:srgbClr val="1D3864"/>
              </a:solidFill>
              <a:ea typeface="+mn-lt"/>
              <a:cs typeface="+mn-lt"/>
            </a:endParaRPr>
          </a:p>
          <a:p>
            <a:pPr marL="342900" indent="-342900">
              <a:buFont typeface="Arial"/>
              <a:buChar char="•"/>
            </a:pPr>
            <a:r>
              <a:rPr lang="en-US" sz="2000">
                <a:solidFill>
                  <a:srgbClr val="1D3864"/>
                </a:solidFill>
                <a:ea typeface="+mn-lt"/>
                <a:cs typeface="+mn-lt"/>
              </a:rPr>
              <a:t>Norco College</a:t>
            </a:r>
            <a:endParaRPr lang="en-US" sz="2000">
              <a:solidFill>
                <a:srgbClr val="1D3864"/>
              </a:solidFill>
              <a:ea typeface="Calibri"/>
              <a:cs typeface="Calibri"/>
            </a:endParaRPr>
          </a:p>
          <a:p>
            <a:r>
              <a:rPr lang="en-US" sz="2000" b="1">
                <a:solidFill>
                  <a:srgbClr val="1D3864"/>
                </a:solidFill>
                <a:ea typeface="+mn-lt"/>
                <a:cs typeface="+mn-lt"/>
              </a:rPr>
              <a:t>Background:</a:t>
            </a:r>
            <a:endParaRPr lang="en-US" sz="2000">
              <a:solidFill>
                <a:srgbClr val="1D3864"/>
              </a:solidFill>
              <a:ea typeface="Calibri"/>
              <a:cs typeface="Calibri"/>
            </a:endParaRPr>
          </a:p>
          <a:p>
            <a:pPr marL="342900" indent="-342900">
              <a:buFont typeface="Arial"/>
              <a:buChar char="•"/>
            </a:pPr>
            <a:r>
              <a:rPr lang="en-US" sz="2000">
                <a:solidFill>
                  <a:srgbClr val="1D3864"/>
                </a:solidFill>
                <a:ea typeface="+mn-lt"/>
                <a:cs typeface="+mn-lt"/>
              </a:rPr>
              <a:t>First Sergeant with 21 years in the Reserves, MOS 31B (Military Police).</a:t>
            </a:r>
          </a:p>
          <a:p>
            <a:pPr marL="342900" indent="-342900">
              <a:buFont typeface="Arial"/>
              <a:buChar char="•"/>
            </a:pPr>
            <a:r>
              <a:rPr lang="en-US" sz="2000">
                <a:solidFill>
                  <a:srgbClr val="1D3864"/>
                </a:solidFill>
                <a:ea typeface="+mn-lt"/>
                <a:cs typeface="+mn-lt"/>
              </a:rPr>
              <a:t>Experienced 4 overseas deployments and 5 tours of duty.</a:t>
            </a:r>
            <a:endParaRPr lang="en-US" sz="2000">
              <a:solidFill>
                <a:srgbClr val="1D3864"/>
              </a:solidFill>
              <a:ea typeface="Calibri"/>
              <a:cs typeface="Calibri"/>
            </a:endParaRPr>
          </a:p>
          <a:p>
            <a:pPr marL="342900" indent="-342900">
              <a:buFont typeface="Arial"/>
              <a:buChar char="•"/>
            </a:pPr>
            <a:r>
              <a:rPr lang="en-US" sz="2000">
                <a:solidFill>
                  <a:srgbClr val="1D3864"/>
                </a:solidFill>
                <a:ea typeface="+mn-lt"/>
                <a:cs typeface="+mn-lt"/>
              </a:rPr>
              <a:t>Currently deployed.</a:t>
            </a:r>
            <a:endParaRPr lang="en-US" sz="2000">
              <a:solidFill>
                <a:srgbClr val="1D3864"/>
              </a:solidFill>
              <a:ea typeface="Calibri"/>
              <a:cs typeface="Calibri"/>
            </a:endParaRPr>
          </a:p>
          <a:p>
            <a:r>
              <a:rPr lang="en-US" sz="2000" b="1">
                <a:solidFill>
                  <a:srgbClr val="1D3864"/>
                </a:solidFill>
                <a:ea typeface="+mn-lt"/>
                <a:cs typeface="+mn-lt"/>
              </a:rPr>
              <a:t>Credit for Prior Learning:</a:t>
            </a:r>
            <a:endParaRPr lang="en-US" sz="2000">
              <a:solidFill>
                <a:srgbClr val="1D3864"/>
              </a:solidFill>
              <a:ea typeface="Calibri"/>
              <a:cs typeface="Calibri"/>
            </a:endParaRPr>
          </a:p>
          <a:p>
            <a:pPr marL="342900" indent="-342900">
              <a:buFont typeface="Arial"/>
              <a:buChar char="•"/>
            </a:pPr>
            <a:r>
              <a:rPr lang="en-US" sz="2000">
                <a:solidFill>
                  <a:srgbClr val="1D3864"/>
                </a:solidFill>
                <a:ea typeface="+mn-lt"/>
                <a:cs typeface="+mn-lt"/>
              </a:rPr>
              <a:t>Utilized CPL for progress towards associate degree in Social &amp; Behavioral Studies.</a:t>
            </a:r>
          </a:p>
          <a:p>
            <a:r>
              <a:rPr lang="en-US" sz="2000" b="1">
                <a:solidFill>
                  <a:srgbClr val="1D3864"/>
                </a:solidFill>
                <a:ea typeface="+mn-lt"/>
                <a:cs typeface="+mn-lt"/>
              </a:rPr>
              <a:t>Academic / Career Pursuit:</a:t>
            </a:r>
            <a:endParaRPr lang="en-US" sz="2000">
              <a:solidFill>
                <a:srgbClr val="1D3864"/>
              </a:solidFill>
              <a:ea typeface="Calibri"/>
              <a:cs typeface="Calibri"/>
            </a:endParaRPr>
          </a:p>
          <a:p>
            <a:pPr marL="342900" indent="-342900">
              <a:buFont typeface="Arial"/>
              <a:buChar char="•"/>
            </a:pPr>
            <a:r>
              <a:rPr lang="en-US" sz="2000">
                <a:solidFill>
                  <a:srgbClr val="1D3864"/>
                </a:solidFill>
                <a:ea typeface="+mn-lt"/>
                <a:cs typeface="+mn-lt"/>
              </a:rPr>
              <a:t>Working towards associate degree in Social &amp; Behavioral Studies.</a:t>
            </a:r>
            <a:endParaRPr lang="en-US" sz="2000">
              <a:solidFill>
                <a:srgbClr val="1D3864"/>
              </a:solidFill>
              <a:ea typeface="Calibri"/>
              <a:cs typeface="Calibri"/>
            </a:endParaRPr>
          </a:p>
          <a:p>
            <a:r>
              <a:rPr lang="en-US" sz="2000" b="1">
                <a:solidFill>
                  <a:srgbClr val="1D3864"/>
                </a:solidFill>
                <a:ea typeface="+mn-lt"/>
                <a:cs typeface="+mn-lt"/>
              </a:rPr>
              <a:t>Impact:</a:t>
            </a:r>
            <a:endParaRPr lang="en-US" sz="2000">
              <a:solidFill>
                <a:srgbClr val="1D3864"/>
              </a:solidFill>
              <a:ea typeface="Calibri"/>
              <a:cs typeface="Calibri"/>
            </a:endParaRPr>
          </a:p>
          <a:p>
            <a:pPr marL="342900" indent="-342900">
              <a:buFont typeface="Arial"/>
              <a:buChar char="•"/>
            </a:pPr>
            <a:r>
              <a:rPr lang="en-US" sz="2000">
                <a:solidFill>
                  <a:srgbClr val="1D3864"/>
                </a:solidFill>
                <a:ea typeface="+mn-lt"/>
                <a:cs typeface="+mn-lt"/>
              </a:rPr>
              <a:t>CPL recognition supports Joey's educational advancement despite active military duties, highlighting the importance of flexibility and recognition of prior military experience in higher education.</a:t>
            </a:r>
            <a:endParaRPr lang="en-US" sz="2000">
              <a:solidFill>
                <a:srgbClr val="1D3864"/>
              </a:solidFill>
              <a:ea typeface="Calibri"/>
              <a:cs typeface="Calibri" panose="020F0502020204030204"/>
            </a:endParaRPr>
          </a:p>
          <a:p>
            <a:endParaRPr lang="en-US" sz="2000" b="1">
              <a:solidFill>
                <a:srgbClr val="000000"/>
              </a:solidFill>
              <a:latin typeface="+mn-lt"/>
              <a:ea typeface="Calibri"/>
              <a:cs typeface="Calibri"/>
            </a:endParaRPr>
          </a:p>
        </p:txBody>
      </p:sp>
      <p:pic>
        <p:nvPicPr>
          <p:cNvPr id="8" name="Picture 7" descr="A person smiling at the camera&#10;&#10;Description automatically generated">
            <a:extLst>
              <a:ext uri="{FF2B5EF4-FFF2-40B4-BE49-F238E27FC236}">
                <a16:creationId xmlns:a16="http://schemas.microsoft.com/office/drawing/2014/main" id="{5A9000A7-D80D-67B2-48AB-9BAD639CFCB3}"/>
              </a:ext>
            </a:extLst>
          </p:cNvPr>
          <p:cNvPicPr>
            <a:picLocks noChangeAspect="1"/>
          </p:cNvPicPr>
          <p:nvPr/>
        </p:nvPicPr>
        <p:blipFill rotWithShape="1">
          <a:blip r:embed="rId6"/>
          <a:srcRect l="24214" t="1285" r="1746" b="20164"/>
          <a:stretch/>
        </p:blipFill>
        <p:spPr>
          <a:xfrm>
            <a:off x="560295" y="1057673"/>
            <a:ext cx="3985282" cy="4103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AF0548B8-799F-B5C3-CC08-C3D91E4C6E28}"/>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893157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chemeClr val="bg1"/>
                </a:solidFill>
              </a:rPr>
              <a:t>What is MAP?</a:t>
            </a:r>
            <a:endParaRPr lang="en-US">
              <a:solidFill>
                <a:schemeClr val="bg1"/>
              </a:solidFill>
            </a:endParaRPr>
          </a:p>
        </p:txBody>
      </p:sp>
      <p:sp>
        <p:nvSpPr>
          <p:cNvPr id="3" name="TextBox 2">
            <a:extLst>
              <a:ext uri="{FF2B5EF4-FFF2-40B4-BE49-F238E27FC236}">
                <a16:creationId xmlns:a16="http://schemas.microsoft.com/office/drawing/2014/main" id="{19471F02-A94D-BCE9-52C7-73FDDEB93157}"/>
              </a:ext>
            </a:extLst>
          </p:cNvPr>
          <p:cNvSpPr txBox="1"/>
          <p:nvPr/>
        </p:nvSpPr>
        <p:spPr>
          <a:xfrm>
            <a:off x="201087" y="1046515"/>
            <a:ext cx="11789823" cy="3367076"/>
          </a:xfrm>
          <a:prstGeom prst="rect">
            <a:avLst/>
          </a:prstGeom>
          <a:noFill/>
        </p:spPr>
        <p:txBody>
          <a:bodyPr wrap="square" lIns="91440" tIns="45720" rIns="91440" bIns="45720" anchor="t">
            <a:spAutoFit/>
          </a:bodyPr>
          <a:lstStyle/>
          <a:p>
            <a:pPr>
              <a:lnSpc>
                <a:spcPct val="90000"/>
              </a:lnSpc>
              <a:spcBef>
                <a:spcPts val="600"/>
              </a:spcBef>
            </a:pPr>
            <a:r>
              <a:rPr lang="en-US" sz="3600" b="1">
                <a:solidFill>
                  <a:srgbClr val="1D3864"/>
                </a:solidFill>
              </a:rPr>
              <a:t>Mapping</a:t>
            </a:r>
          </a:p>
          <a:p>
            <a:pPr>
              <a:lnSpc>
                <a:spcPct val="90000"/>
              </a:lnSpc>
              <a:spcAft>
                <a:spcPts val="1800"/>
              </a:spcAft>
            </a:pPr>
            <a:r>
              <a:rPr lang="en-US" sz="2800">
                <a:solidFill>
                  <a:srgbClr val="1D3864"/>
                </a:solidFill>
              </a:rPr>
              <a:t> Prior Learning &amp; Competencies to College Courses for…</a:t>
            </a:r>
          </a:p>
          <a:p>
            <a:pPr>
              <a:lnSpc>
                <a:spcPct val="90000"/>
              </a:lnSpc>
              <a:spcBef>
                <a:spcPts val="600"/>
              </a:spcBef>
            </a:pPr>
            <a:r>
              <a:rPr lang="en-US" sz="3600" b="1">
                <a:solidFill>
                  <a:srgbClr val="1D3864"/>
                </a:solidFill>
              </a:rPr>
              <a:t>Articulated</a:t>
            </a:r>
          </a:p>
          <a:p>
            <a:pPr>
              <a:lnSpc>
                <a:spcPct val="90000"/>
              </a:lnSpc>
              <a:spcAft>
                <a:spcPts val="1800"/>
              </a:spcAft>
            </a:pPr>
            <a:r>
              <a:rPr lang="en-US" sz="2800">
                <a:solidFill>
                  <a:srgbClr val="1D3864"/>
                </a:solidFill>
              </a:rPr>
              <a:t> Approvals, Awards, Adoptions, Alignment for…</a:t>
            </a:r>
          </a:p>
          <a:p>
            <a:pPr>
              <a:lnSpc>
                <a:spcPct val="90000"/>
              </a:lnSpc>
              <a:spcBef>
                <a:spcPts val="600"/>
              </a:spcBef>
            </a:pPr>
            <a:r>
              <a:rPr lang="en-US" sz="3600" b="1">
                <a:solidFill>
                  <a:srgbClr val="1D3864"/>
                </a:solidFill>
              </a:rPr>
              <a:t>Pathways</a:t>
            </a:r>
          </a:p>
          <a:p>
            <a:pPr>
              <a:lnSpc>
                <a:spcPct val="90000"/>
              </a:lnSpc>
              <a:spcAft>
                <a:spcPts val="1800"/>
              </a:spcAft>
            </a:pPr>
            <a:r>
              <a:rPr lang="en-US" sz="2800">
                <a:solidFill>
                  <a:srgbClr val="1D3864"/>
                </a:solidFill>
              </a:rPr>
              <a:t> Developed with Embedded CPL for Offers, Outreach, Opportunities</a:t>
            </a:r>
          </a:p>
        </p:txBody>
      </p:sp>
      <p:pic>
        <p:nvPicPr>
          <p:cNvPr id="19" name="Picture 18" descr="A blue and red logo&#10;&#10;Description automatically generated">
            <a:extLst>
              <a:ext uri="{FF2B5EF4-FFF2-40B4-BE49-F238E27FC236}">
                <a16:creationId xmlns:a16="http://schemas.microsoft.com/office/drawing/2014/main" id="{D23FB6F4-63D9-516D-4690-93CC71224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grpSp>
        <p:nvGrpSpPr>
          <p:cNvPr id="13" name="Group 12">
            <a:extLst>
              <a:ext uri="{FF2B5EF4-FFF2-40B4-BE49-F238E27FC236}">
                <a16:creationId xmlns:a16="http://schemas.microsoft.com/office/drawing/2014/main" id="{6A8F712E-598E-8DDD-7FD2-6F1AAB32F819}"/>
              </a:ext>
            </a:extLst>
          </p:cNvPr>
          <p:cNvGrpSpPr/>
          <p:nvPr/>
        </p:nvGrpSpPr>
        <p:grpSpPr>
          <a:xfrm>
            <a:off x="3128654" y="4437592"/>
            <a:ext cx="5934687" cy="2199446"/>
            <a:chOff x="3128654" y="4437592"/>
            <a:chExt cx="5934687" cy="2199446"/>
          </a:xfrm>
        </p:grpSpPr>
        <p:grpSp>
          <p:nvGrpSpPr>
            <p:cNvPr id="20" name="Group 19">
              <a:extLst>
                <a:ext uri="{FF2B5EF4-FFF2-40B4-BE49-F238E27FC236}">
                  <a16:creationId xmlns:a16="http://schemas.microsoft.com/office/drawing/2014/main" id="{81F16FE2-4D6C-9EFA-E704-24640CAA7A2E}"/>
                </a:ext>
              </a:extLst>
            </p:cNvPr>
            <p:cNvGrpSpPr/>
            <p:nvPr/>
          </p:nvGrpSpPr>
          <p:grpSpPr>
            <a:xfrm>
              <a:off x="3128654" y="4437592"/>
              <a:ext cx="5934687" cy="2199446"/>
              <a:chOff x="6308158" y="3756810"/>
              <a:chExt cx="5934687" cy="2199446"/>
            </a:xfrm>
          </p:grpSpPr>
          <p:sp>
            <p:nvSpPr>
              <p:cNvPr id="21" name="TextBox 20">
                <a:extLst>
                  <a:ext uri="{FF2B5EF4-FFF2-40B4-BE49-F238E27FC236}">
                    <a16:creationId xmlns:a16="http://schemas.microsoft.com/office/drawing/2014/main" id="{9DF379F1-B1AD-F9DF-A156-67EF23DB6FF8}"/>
                  </a:ext>
                </a:extLst>
              </p:cNvPr>
              <p:cNvSpPr txBox="1"/>
              <p:nvPr/>
            </p:nvSpPr>
            <p:spPr>
              <a:xfrm>
                <a:off x="6308158" y="3756810"/>
                <a:ext cx="29070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1D3864"/>
                    </a:solidFill>
                  </a:rPr>
                  <a:t>CA MAP Initiative Website </a:t>
                </a:r>
              </a:p>
            </p:txBody>
          </p:sp>
          <p:pic>
            <p:nvPicPr>
              <p:cNvPr id="23" name="Picture 22">
                <a:extLst>
                  <a:ext uri="{FF2B5EF4-FFF2-40B4-BE49-F238E27FC236}">
                    <a16:creationId xmlns:a16="http://schemas.microsoft.com/office/drawing/2014/main" id="{CAAF46A1-8E1B-9A69-58EF-100D7D8A93FD}"/>
                  </a:ext>
                </a:extLst>
              </p:cNvPr>
              <p:cNvPicPr>
                <a:picLocks noChangeAspect="1"/>
              </p:cNvPicPr>
              <p:nvPr/>
            </p:nvPicPr>
            <p:blipFill>
              <a:blip r:embed="rId6"/>
              <a:stretch>
                <a:fillRect/>
              </a:stretch>
            </p:blipFill>
            <p:spPr>
              <a:xfrm>
                <a:off x="9895386" y="4168357"/>
                <a:ext cx="1787899" cy="1787899"/>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2FE238AF-A44D-A87D-5BB4-27A92EFCAE74}"/>
                  </a:ext>
                </a:extLst>
              </p:cNvPr>
              <p:cNvSpPr txBox="1"/>
              <p:nvPr/>
            </p:nvSpPr>
            <p:spPr>
              <a:xfrm>
                <a:off x="9335824" y="3756810"/>
                <a:ext cx="29070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1D3864"/>
                    </a:solidFill>
                  </a:rPr>
                  <a:t>MAP CPL Repository</a:t>
                </a:r>
              </a:p>
            </p:txBody>
          </p:sp>
        </p:grpSp>
        <p:pic>
          <p:nvPicPr>
            <p:cNvPr id="12" name="Picture 11">
              <a:extLst>
                <a:ext uri="{FF2B5EF4-FFF2-40B4-BE49-F238E27FC236}">
                  <a16:creationId xmlns:a16="http://schemas.microsoft.com/office/drawing/2014/main" id="{A41F2497-C294-A407-31FF-627792528AD3}"/>
                </a:ext>
              </a:extLst>
            </p:cNvPr>
            <p:cNvPicPr>
              <a:picLocks noChangeAspect="1"/>
            </p:cNvPicPr>
            <p:nvPr/>
          </p:nvPicPr>
          <p:blipFill>
            <a:blip r:embed="rId7"/>
            <a:stretch>
              <a:fillRect/>
            </a:stretch>
          </p:blipFill>
          <p:spPr>
            <a:xfrm>
              <a:off x="3673565" y="4806924"/>
              <a:ext cx="1817198" cy="1808606"/>
            </a:xfrm>
            <a:prstGeom prst="rect">
              <a:avLst/>
            </a:prstGeom>
          </p:spPr>
        </p:pic>
      </p:grpSp>
      <p:sp>
        <p:nvSpPr>
          <p:cNvPr id="14" name="TextBox 13">
            <a:extLst>
              <a:ext uri="{FF2B5EF4-FFF2-40B4-BE49-F238E27FC236}">
                <a16:creationId xmlns:a16="http://schemas.microsoft.com/office/drawing/2014/main" id="{67E6600B-CD7B-26AE-4573-9FD6168C2EB3}"/>
              </a:ext>
            </a:extLst>
          </p:cNvPr>
          <p:cNvSpPr txBox="1"/>
          <p:nvPr/>
        </p:nvSpPr>
        <p:spPr>
          <a:xfrm>
            <a:off x="11487149" y="6488482"/>
            <a:ext cx="7090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8" name="TextBox 7">
            <a:extLst>
              <a:ext uri="{FF2B5EF4-FFF2-40B4-BE49-F238E27FC236}">
                <a16:creationId xmlns:a16="http://schemas.microsoft.com/office/drawing/2014/main" id="{1080DB28-2717-0BE0-531E-260DE812B884}"/>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1398814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MAP Platform</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10" name="TextBox 9">
            <a:extLst>
              <a:ext uri="{FF2B5EF4-FFF2-40B4-BE49-F238E27FC236}">
                <a16:creationId xmlns:a16="http://schemas.microsoft.com/office/drawing/2014/main" id="{85B46227-5F8C-DD3C-7F7B-684EFCE2206B}"/>
              </a:ext>
            </a:extLst>
          </p:cNvPr>
          <p:cNvSpPr txBox="1"/>
          <p:nvPr/>
        </p:nvSpPr>
        <p:spPr>
          <a:xfrm>
            <a:off x="428622" y="1448827"/>
            <a:ext cx="11334751" cy="5016758"/>
          </a:xfrm>
          <a:prstGeom prst="rect">
            <a:avLst/>
          </a:prstGeom>
          <a:noFill/>
        </p:spPr>
        <p:txBody>
          <a:bodyPr wrap="square" lIns="91440" tIns="45720" rIns="91440" bIns="45720" anchor="t">
            <a:spAutoFit/>
          </a:bodyPr>
          <a:lstStyle/>
          <a:p>
            <a:pPr algn="ctr"/>
            <a:r>
              <a:rPr lang="en-US" sz="2000">
                <a:solidFill>
                  <a:srgbClr val="1D3864"/>
                </a:solidFill>
                <a:ea typeface="+mn-lt"/>
                <a:cs typeface="+mn-lt"/>
              </a:rPr>
              <a:t>The MAP Platform is a specialized planning tool tailored for institutions to assess both military and professional experiences, allowing students to earn academic credit. </a:t>
            </a:r>
          </a:p>
          <a:p>
            <a:pPr algn="ctr"/>
            <a:endParaRPr lang="en-US" sz="2000">
              <a:solidFill>
                <a:srgbClr val="1D3864"/>
              </a:solidFill>
              <a:ea typeface="+mn-lt"/>
              <a:cs typeface="+mn-lt"/>
            </a:endParaRPr>
          </a:p>
          <a:p>
            <a:pPr algn="ctr"/>
            <a:r>
              <a:rPr lang="en-US" sz="2000">
                <a:solidFill>
                  <a:srgbClr val="1D3864"/>
                </a:solidFill>
                <a:ea typeface="+mn-lt"/>
                <a:cs typeface="+mn-lt"/>
              </a:rPr>
              <a:t>This tool simplifies the credit transfer process by establishing credit equivalencies (articulations) aligned with ACE (and other) credit recommendations and supporting documents and maintaining a central database that various stakeholders can access and share. </a:t>
            </a:r>
          </a:p>
          <a:p>
            <a:pPr algn="ctr"/>
            <a:endParaRPr lang="en-US" sz="2000">
              <a:solidFill>
                <a:srgbClr val="1D3864"/>
              </a:solidFill>
              <a:ea typeface="+mn-lt"/>
              <a:cs typeface="+mn-lt"/>
            </a:endParaRPr>
          </a:p>
          <a:p>
            <a:pPr algn="ctr"/>
            <a:r>
              <a:rPr lang="en-US" sz="2000">
                <a:solidFill>
                  <a:srgbClr val="1D3864"/>
                </a:solidFill>
                <a:ea typeface="+mn-lt"/>
                <a:cs typeface="+mn-lt"/>
              </a:rPr>
              <a:t>Furthermore, the platform stores and parses supporting documents like JSTs and industry certifications to initiate articulations with prior learning opportunities, maximizing the college credit awarded to service members and working adults. </a:t>
            </a:r>
            <a:br>
              <a:rPr lang="en-US" sz="2000">
                <a:solidFill>
                  <a:srgbClr val="000000"/>
                </a:solidFill>
                <a:ea typeface="+mn-lt"/>
                <a:cs typeface="+mn-lt"/>
              </a:rPr>
            </a:br>
            <a:endParaRPr lang="en-US" sz="2000">
              <a:solidFill>
                <a:srgbClr val="1D3864"/>
              </a:solidFill>
              <a:ea typeface="+mn-lt"/>
              <a:cs typeface="+mn-lt"/>
            </a:endParaRPr>
          </a:p>
          <a:p>
            <a:pPr algn="ctr"/>
            <a:r>
              <a:rPr lang="en-US" sz="2000">
                <a:solidFill>
                  <a:srgbClr val="1D3864"/>
                </a:solidFill>
                <a:ea typeface="+mn-lt"/>
                <a:cs typeface="+mn-lt"/>
              </a:rPr>
              <a:t>MAP benefits educational institutions and students alike by making the credit planning and transfer process more efficient, equitable, and transparent. MAP ensures that all students, including service members and working adults, receive the recognition they deserve for their achievements and experiences. </a:t>
            </a:r>
          </a:p>
          <a:p>
            <a:pPr algn="ctr"/>
            <a:endParaRPr lang="en-US" sz="2000"/>
          </a:p>
        </p:txBody>
      </p:sp>
      <p:pic>
        <p:nvPicPr>
          <p:cNvPr id="11" name="Picture 10" descr="A blue and red logo&#10;&#10;Description automatically generated">
            <a:extLst>
              <a:ext uri="{FF2B5EF4-FFF2-40B4-BE49-F238E27FC236}">
                <a16:creationId xmlns:a16="http://schemas.microsoft.com/office/drawing/2014/main" id="{F0693FFC-68B5-E5E2-BFDF-2ACC13A5D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2" name="TextBox 1">
            <a:extLst>
              <a:ext uri="{FF2B5EF4-FFF2-40B4-BE49-F238E27FC236}">
                <a16:creationId xmlns:a16="http://schemas.microsoft.com/office/drawing/2014/main" id="{52766CC1-C068-1A1C-87C9-E6FB2A6DDF5F}"/>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3688001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MAP Platform - Successes</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TextBox 1">
            <a:extLst>
              <a:ext uri="{FF2B5EF4-FFF2-40B4-BE49-F238E27FC236}">
                <a16:creationId xmlns:a16="http://schemas.microsoft.com/office/drawing/2014/main" id="{34D89987-EB19-25E6-A2BC-90DA2ED18060}"/>
              </a:ext>
            </a:extLst>
          </p:cNvPr>
          <p:cNvSpPr txBox="1"/>
          <p:nvPr/>
        </p:nvSpPr>
        <p:spPr>
          <a:xfrm>
            <a:off x="957261" y="1421874"/>
            <a:ext cx="10277475" cy="3785652"/>
          </a:xfrm>
          <a:prstGeom prst="rect">
            <a:avLst/>
          </a:prstGeom>
          <a:noFill/>
        </p:spPr>
        <p:txBody>
          <a:bodyPr wrap="square" lIns="91440" tIns="45720" rIns="91440" bIns="45720" anchor="t">
            <a:spAutoFit/>
          </a:bodyPr>
          <a:lstStyle/>
          <a:p>
            <a:pPr marL="342900" indent="-342900">
              <a:buFont typeface="Symbol" panose="05050102010706020507" pitchFamily="18" charset="2"/>
              <a:buChar char=""/>
            </a:pPr>
            <a:r>
              <a:rPr lang="en-US" sz="2400">
                <a:solidFill>
                  <a:srgbClr val="1D3865"/>
                </a:solidFill>
                <a:latin typeface="Aptos"/>
                <a:ea typeface="Times New Roman" panose="02020603050405020304" pitchFamily="18" charset="0"/>
              </a:rPr>
              <a:t>Over 8,000</a:t>
            </a:r>
            <a:r>
              <a:rPr lang="en-US" sz="2400">
                <a:solidFill>
                  <a:srgbClr val="1D3865"/>
                </a:solidFill>
                <a:effectLst/>
                <a:latin typeface="Aptos"/>
                <a:ea typeface="Times New Roman" panose="02020603050405020304" pitchFamily="18" charset="0"/>
              </a:rPr>
              <a:t> students have been offered CPL/PLA </a:t>
            </a:r>
          </a:p>
          <a:p>
            <a:pPr marL="342900" indent="-342900">
              <a:buFont typeface="Symbol" panose="05050102010706020507" pitchFamily="18" charset="2"/>
              <a:buChar char=""/>
            </a:pPr>
            <a:r>
              <a:rPr lang="en-US" sz="2400">
                <a:solidFill>
                  <a:srgbClr val="1D3865"/>
                </a:solidFill>
                <a:latin typeface="Aptos"/>
                <a:ea typeface="Times New Roman" panose="02020603050405020304" pitchFamily="18" charset="0"/>
              </a:rPr>
              <a:t>Over 31</a:t>
            </a:r>
            <a:r>
              <a:rPr lang="en-US" sz="2400">
                <a:solidFill>
                  <a:srgbClr val="1D3865"/>
                </a:solidFill>
                <a:effectLst/>
                <a:latin typeface="Aptos"/>
                <a:ea typeface="Times New Roman" panose="02020603050405020304" pitchFamily="18" charset="0"/>
              </a:rPr>
              <a:t>,000 units of CPL  </a:t>
            </a:r>
            <a:endParaRPr lang="en-US" sz="2000">
              <a:solidFill>
                <a:srgbClr val="1D3865"/>
              </a:solidFill>
              <a:effectLst/>
              <a:latin typeface="Aptos"/>
              <a:ea typeface="Times New Roman" panose="02020603050405020304" pitchFamily="18" charset="0"/>
            </a:endParaRPr>
          </a:p>
          <a:p>
            <a:pPr marL="342900" indent="-342900">
              <a:buFont typeface="Symbol" panose="05050102010706020507" pitchFamily="18" charset="2"/>
              <a:buChar char=""/>
            </a:pPr>
            <a:r>
              <a:rPr lang="en-US" sz="2400">
                <a:solidFill>
                  <a:srgbClr val="1D3865"/>
                </a:solidFill>
                <a:latin typeface="Aptos"/>
                <a:ea typeface="Times New Roman" panose="02020603050405020304" pitchFamily="18" charset="0"/>
              </a:rPr>
              <a:t>Over </a:t>
            </a:r>
            <a:r>
              <a:rPr lang="en-US" sz="2400">
                <a:solidFill>
                  <a:srgbClr val="1D3865"/>
                </a:solidFill>
                <a:effectLst/>
                <a:latin typeface="Aptos"/>
                <a:ea typeface="Times New Roman" panose="02020603050405020304" pitchFamily="18" charset="0"/>
              </a:rPr>
              <a:t>$</a:t>
            </a:r>
            <a:r>
              <a:rPr lang="en-US" sz="2400">
                <a:solidFill>
                  <a:srgbClr val="1D3865"/>
                </a:solidFill>
                <a:latin typeface="Aptos"/>
                <a:ea typeface="Times New Roman" panose="02020603050405020304" pitchFamily="18" charset="0"/>
              </a:rPr>
              <a:t>181</a:t>
            </a:r>
            <a:r>
              <a:rPr lang="en-US" sz="2400">
                <a:solidFill>
                  <a:srgbClr val="1D3865"/>
                </a:solidFill>
                <a:effectLst/>
                <a:latin typeface="Aptos"/>
                <a:ea typeface="Times New Roman" panose="02020603050405020304" pitchFamily="18" charset="0"/>
              </a:rPr>
              <a:t> million in estimated savings, preservation of benefits, and economic impact </a:t>
            </a:r>
            <a:r>
              <a:rPr lang="en-US" sz="2400">
                <a:solidFill>
                  <a:srgbClr val="1D3865"/>
                </a:solidFill>
                <a:latin typeface="Aptos"/>
                <a:ea typeface="Times New Roman" panose="02020603050405020304" pitchFamily="18" charset="0"/>
              </a:rPr>
              <a:t>to students and taxpayers</a:t>
            </a:r>
            <a:endParaRPr lang="en-US" sz="2000">
              <a:solidFill>
                <a:srgbClr val="1D3865"/>
              </a:solidFill>
              <a:effectLst/>
              <a:latin typeface="Aptos"/>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a:solidFill>
                  <a:srgbClr val="1D3865"/>
                </a:solidFill>
                <a:effectLst/>
                <a:latin typeface="Aptos"/>
                <a:ea typeface="Times New Roman" panose="02020603050405020304" pitchFamily="18" charset="0"/>
              </a:rPr>
              <a:t>681 Courses (68 of which are C-IDs) in 175 Subject in 116 different TOP codes </a:t>
            </a:r>
            <a:endParaRPr lang="en-US" sz="2000">
              <a:solidFill>
                <a:srgbClr val="1D3865"/>
              </a:solidFill>
              <a:effectLst/>
              <a:latin typeface="Aptos"/>
              <a:ea typeface="Times New Roman" panose="02020603050405020304" pitchFamily="18" charset="0"/>
            </a:endParaRPr>
          </a:p>
          <a:p>
            <a:pPr marL="342900" indent="-342900">
              <a:buFont typeface="Symbol" panose="05050102010706020507" pitchFamily="18" charset="2"/>
              <a:buChar char=""/>
            </a:pPr>
            <a:r>
              <a:rPr lang="en-US" sz="2400">
                <a:solidFill>
                  <a:srgbClr val="1D3865"/>
                </a:solidFill>
                <a:latin typeface="Aptos"/>
                <a:ea typeface="Times New Roman" panose="02020603050405020304" pitchFamily="18" charset="0"/>
              </a:rPr>
              <a:t>10,000 </a:t>
            </a:r>
            <a:r>
              <a:rPr lang="en-US" sz="2400">
                <a:solidFill>
                  <a:srgbClr val="1D3865"/>
                </a:solidFill>
                <a:effectLst/>
                <a:latin typeface="Aptos"/>
                <a:ea typeface="Times New Roman" panose="02020603050405020304" pitchFamily="18" charset="0"/>
              </a:rPr>
              <a:t> Military Credit Recommendations from Joint Services Transcripts, </a:t>
            </a:r>
          </a:p>
          <a:p>
            <a:pPr marL="342900" indent="-342900">
              <a:buFont typeface="Symbol" panose="05050102010706020507" pitchFamily="18" charset="2"/>
              <a:buChar char=""/>
            </a:pPr>
            <a:r>
              <a:rPr lang="en-US" sz="2400">
                <a:solidFill>
                  <a:srgbClr val="1D3865"/>
                </a:solidFill>
                <a:effectLst/>
                <a:latin typeface="Aptos"/>
                <a:ea typeface="Times New Roman" panose="02020603050405020304" pitchFamily="18" charset="0"/>
              </a:rPr>
              <a:t>85</a:t>
            </a:r>
            <a:r>
              <a:rPr lang="en-US" sz="2400">
                <a:solidFill>
                  <a:srgbClr val="1D3865"/>
                </a:solidFill>
                <a:latin typeface="Aptos"/>
                <a:ea typeface="Times New Roman" panose="02020603050405020304" pitchFamily="18" charset="0"/>
              </a:rPr>
              <a:t> </a:t>
            </a:r>
            <a:r>
              <a:rPr lang="en-US" sz="2400">
                <a:solidFill>
                  <a:srgbClr val="1D3865"/>
                </a:solidFill>
                <a:effectLst/>
                <a:latin typeface="Aptos"/>
                <a:ea typeface="Times New Roman" panose="02020603050405020304" pitchFamily="18" charset="0"/>
              </a:rPr>
              <a:t> Industry Certifications including Dental Hygiene, Dental Assisting, Real Estate, Aviation, EMT/EMS Paramedic, Fire, Law Enforcement, Business, Electrical Apprenticeships, etc.</a:t>
            </a:r>
            <a:endParaRPr lang="en-US" sz="2000">
              <a:solidFill>
                <a:srgbClr val="1D3865"/>
              </a:solidFill>
              <a:effectLst/>
              <a:latin typeface="Aptos"/>
              <a:ea typeface="Times New Roman" panose="02020603050405020304" pitchFamily="18" charset="0"/>
            </a:endParaRPr>
          </a:p>
        </p:txBody>
      </p:sp>
      <p:pic>
        <p:nvPicPr>
          <p:cNvPr id="8" name="Picture 7" descr="A blue and red logo&#10;&#10;Description automatically generated">
            <a:extLst>
              <a:ext uri="{FF2B5EF4-FFF2-40B4-BE49-F238E27FC236}">
                <a16:creationId xmlns:a16="http://schemas.microsoft.com/office/drawing/2014/main" id="{5955BC25-9966-E581-3CB9-5D97DCF1E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9" name="TextBox 8">
            <a:extLst>
              <a:ext uri="{FF2B5EF4-FFF2-40B4-BE49-F238E27FC236}">
                <a16:creationId xmlns:a16="http://schemas.microsoft.com/office/drawing/2014/main" id="{E1EE2763-D625-1F2F-B6D6-902FE1D931D6}"/>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4178058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MAP Platform - Successes</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8" name="TextBox 7">
            <a:extLst>
              <a:ext uri="{FF2B5EF4-FFF2-40B4-BE49-F238E27FC236}">
                <a16:creationId xmlns:a16="http://schemas.microsoft.com/office/drawing/2014/main" id="{A714B3A1-C58F-D989-301F-8DC888B31E11}"/>
              </a:ext>
            </a:extLst>
          </p:cNvPr>
          <p:cNvSpPr txBox="1"/>
          <p:nvPr/>
        </p:nvSpPr>
        <p:spPr>
          <a:xfrm>
            <a:off x="1000125" y="1291054"/>
            <a:ext cx="10277475" cy="3416320"/>
          </a:xfrm>
          <a:prstGeom prst="rect">
            <a:avLst/>
          </a:prstGeom>
          <a:noFill/>
        </p:spPr>
        <p:txBody>
          <a:bodyPr wrap="square" lIns="91440" tIns="45720" rIns="91440" bIns="45720" anchor="t">
            <a:spAutoFit/>
          </a:bodyPr>
          <a:lstStyle/>
          <a:p>
            <a:pPr marL="342900" indent="-342900">
              <a:buFont typeface="Symbol" panose="05050102010706020507" pitchFamily="18" charset="2"/>
              <a:buChar char=""/>
            </a:pPr>
            <a:r>
              <a:rPr lang="en-US" sz="2400">
                <a:solidFill>
                  <a:srgbClr val="1D3865"/>
                </a:solidFill>
                <a:effectLst/>
                <a:latin typeface="Aptos"/>
                <a:ea typeface="Times New Roman" panose="02020603050405020304" pitchFamily="18" charset="0"/>
                <a:cs typeface="Calibri"/>
              </a:rPr>
              <a:t> </a:t>
            </a:r>
            <a:r>
              <a:rPr lang="en-US" sz="2400" err="1">
                <a:solidFill>
                  <a:srgbClr val="1D3865"/>
                </a:solidFill>
                <a:effectLst/>
                <a:latin typeface="Aptos"/>
                <a:ea typeface="Times New Roman" panose="02020603050405020304" pitchFamily="18" charset="0"/>
                <a:cs typeface="Calibri"/>
              </a:rPr>
              <a:t>CalVET</a:t>
            </a:r>
            <a:r>
              <a:rPr lang="en-US" sz="2400">
                <a:solidFill>
                  <a:srgbClr val="1D3865"/>
                </a:solidFill>
                <a:latin typeface="Aptos"/>
                <a:ea typeface="Times New Roman" panose="02020603050405020304" pitchFamily="18" charset="0"/>
                <a:cs typeface="Calibri"/>
              </a:rPr>
              <a:t>/</a:t>
            </a:r>
            <a:r>
              <a:rPr lang="en-US" sz="2400">
                <a:solidFill>
                  <a:srgbClr val="1D3865"/>
                </a:solidFill>
                <a:effectLst/>
                <a:latin typeface="Aptos"/>
                <a:ea typeface="Times New Roman" panose="02020603050405020304" pitchFamily="18" charset="0"/>
                <a:cs typeface="Calibri"/>
              </a:rPr>
              <a:t>CalTAP </a:t>
            </a:r>
            <a:r>
              <a:rPr lang="en-US" sz="2400">
                <a:solidFill>
                  <a:srgbClr val="1D3865"/>
                </a:solidFill>
                <a:latin typeface="Aptos"/>
                <a:ea typeface="Times New Roman" panose="02020603050405020304" pitchFamily="18" charset="0"/>
                <a:cs typeface="Calibri"/>
              </a:rPr>
              <a:t>Integration</a:t>
            </a:r>
            <a:endParaRPr lang="en-US" sz="2400">
              <a:solidFill>
                <a:srgbClr val="1D3865"/>
              </a:solidFill>
              <a:effectLst/>
              <a:latin typeface="Aptos"/>
              <a:ea typeface="Times New Roman" panose="02020603050405020304" pitchFamily="18" charset="0"/>
              <a:cs typeface="Calibri"/>
            </a:endParaRPr>
          </a:p>
          <a:p>
            <a:pPr marL="342900" indent="-342900">
              <a:buFont typeface="Symbol" panose="05050102010706020507" pitchFamily="18" charset="2"/>
              <a:buChar char=""/>
            </a:pPr>
            <a:r>
              <a:rPr lang="en-US" sz="2400">
                <a:solidFill>
                  <a:srgbClr val="1D3865"/>
                </a:solidFill>
                <a:latin typeface="Aptos"/>
                <a:ea typeface="Times New Roman" panose="02020603050405020304" pitchFamily="18" charset="0"/>
                <a:cs typeface="Calibri"/>
              </a:rPr>
              <a:t>CMTE partnership with MCTO (Department</a:t>
            </a:r>
            <a:r>
              <a:rPr lang="en-US" sz="2400">
                <a:solidFill>
                  <a:srgbClr val="1D3865"/>
                </a:solidFill>
                <a:effectLst/>
                <a:latin typeface="Aptos"/>
                <a:ea typeface="Times New Roman" panose="02020603050405020304" pitchFamily="18" charset="0"/>
                <a:cs typeface="Calibri"/>
              </a:rPr>
              <a:t> of Defense TAP</a:t>
            </a:r>
            <a:r>
              <a:rPr lang="en-US" sz="2400">
                <a:solidFill>
                  <a:srgbClr val="1D3865"/>
                </a:solidFill>
                <a:latin typeface="Aptos"/>
                <a:ea typeface="Times New Roman" panose="02020603050405020304" pitchFamily="18" charset="0"/>
                <a:cs typeface="Calibri"/>
              </a:rPr>
              <a:t>)</a:t>
            </a:r>
            <a:endParaRPr lang="en-US" sz="2400">
              <a:solidFill>
                <a:srgbClr val="1D3865"/>
              </a:solidFill>
              <a:effectLst/>
              <a:latin typeface="Aptos"/>
              <a:ea typeface="Times New Roman" panose="02020603050405020304" pitchFamily="18" charset="0"/>
              <a:cs typeface="Calibri"/>
            </a:endParaRPr>
          </a:p>
          <a:p>
            <a:pPr marL="342900" indent="-342900">
              <a:buFont typeface="Symbol" panose="05050102010706020507" pitchFamily="18" charset="2"/>
              <a:buChar char=""/>
            </a:pPr>
            <a:r>
              <a:rPr lang="en-US" sz="2400">
                <a:solidFill>
                  <a:srgbClr val="1D3865"/>
                </a:solidFill>
                <a:latin typeface="Aptos"/>
                <a:ea typeface="Times New Roman" panose="02020603050405020304" pitchFamily="18" charset="0"/>
                <a:cs typeface="Calibri"/>
              </a:rPr>
              <a:t>MAP Platform and Self-access</a:t>
            </a:r>
            <a:r>
              <a:rPr lang="en-US" sz="2400">
                <a:solidFill>
                  <a:srgbClr val="1D3865"/>
                </a:solidFill>
                <a:effectLst/>
                <a:latin typeface="Aptos"/>
                <a:ea typeface="Times New Roman" panose="02020603050405020304" pitchFamily="18" charset="0"/>
                <a:cs typeface="Calibri"/>
              </a:rPr>
              <a:t> </a:t>
            </a:r>
            <a:r>
              <a:rPr lang="en-US" sz="2400">
                <a:solidFill>
                  <a:srgbClr val="1D3865"/>
                </a:solidFill>
                <a:latin typeface="Aptos"/>
                <a:ea typeface="Times New Roman" panose="02020603050405020304" pitchFamily="18" charset="0"/>
                <a:cs typeface="Calibri"/>
              </a:rPr>
              <a:t>Module</a:t>
            </a:r>
            <a:r>
              <a:rPr lang="en-US" sz="2400">
                <a:solidFill>
                  <a:srgbClr val="1D3865"/>
                </a:solidFill>
                <a:effectLst/>
                <a:latin typeface="Aptos"/>
                <a:ea typeface="Times New Roman" panose="02020603050405020304" pitchFamily="18" charset="0"/>
                <a:cs typeface="Calibri"/>
              </a:rPr>
              <a:t> </a:t>
            </a:r>
            <a:r>
              <a:rPr lang="en-US" sz="2400">
                <a:solidFill>
                  <a:srgbClr val="1D3865"/>
                </a:solidFill>
                <a:latin typeface="Calibri"/>
                <a:ea typeface="Times New Roman" panose="02020603050405020304" pitchFamily="18" charset="0"/>
                <a:cs typeface="Calibri"/>
              </a:rPr>
              <a:t> </a:t>
            </a:r>
          </a:p>
          <a:p>
            <a:pPr marL="342900" indent="-342900">
              <a:buFont typeface="Symbol" panose="05050102010706020507" pitchFamily="18" charset="2"/>
              <a:buChar char=""/>
            </a:pPr>
            <a:r>
              <a:rPr lang="en-US" sz="2400">
                <a:solidFill>
                  <a:srgbClr val="1D3865"/>
                </a:solidFill>
                <a:latin typeface="Calibri"/>
                <a:ea typeface="Times New Roman" panose="02020603050405020304" pitchFamily="18" charset="0"/>
                <a:cs typeface="Calibri"/>
              </a:rPr>
              <a:t>Faculty Workgroups Designed Similar to ACE yet Locally Focused</a:t>
            </a:r>
          </a:p>
          <a:p>
            <a:pPr marL="342900" indent="-342900">
              <a:buFont typeface="Symbol" panose="05050102010706020507" pitchFamily="18" charset="2"/>
              <a:buChar char=""/>
            </a:pPr>
            <a:r>
              <a:rPr lang="en-US" sz="2400">
                <a:solidFill>
                  <a:srgbClr val="1D3865"/>
                </a:solidFill>
                <a:latin typeface="Calibri"/>
                <a:ea typeface="Times New Roman" panose="02020603050405020304" pitchFamily="18" charset="0"/>
                <a:cs typeface="Calibri"/>
              </a:rPr>
              <a:t>Statewide CPL Workgroups</a:t>
            </a:r>
          </a:p>
          <a:p>
            <a:pPr marL="342900" indent="-342900">
              <a:buFont typeface="Symbol" panose="05050102010706020507" pitchFamily="18" charset="2"/>
              <a:buChar char=""/>
            </a:pPr>
            <a:r>
              <a:rPr lang="en-US" sz="2400">
                <a:solidFill>
                  <a:srgbClr val="1D3865"/>
                </a:solidFill>
                <a:latin typeface="Calibri"/>
                <a:ea typeface="Times New Roman" panose="02020603050405020304" pitchFamily="18" charset="0"/>
                <a:cs typeface="Calibri"/>
              </a:rPr>
              <a:t>Policy and Regulation Enhancements</a:t>
            </a:r>
          </a:p>
          <a:p>
            <a:pPr marL="342900" indent="-342900">
              <a:buFont typeface="Symbol" panose="05050102010706020507" pitchFamily="18" charset="2"/>
              <a:buChar char=""/>
            </a:pPr>
            <a:r>
              <a:rPr lang="en-US" sz="2400">
                <a:solidFill>
                  <a:srgbClr val="1D3865"/>
                </a:solidFill>
                <a:latin typeface="Calibri"/>
                <a:ea typeface="Times New Roman" panose="02020603050405020304" pitchFamily="18" charset="0"/>
                <a:cs typeface="Calibri"/>
              </a:rPr>
              <a:t>Professional Development for Faculty and Counselors/Advisors </a:t>
            </a:r>
          </a:p>
          <a:p>
            <a:pPr marL="342900" indent="-342900">
              <a:buFont typeface="Symbol" panose="05050102010706020507" pitchFamily="18" charset="2"/>
              <a:buChar char=""/>
            </a:pPr>
            <a:r>
              <a:rPr lang="en-US" sz="2400">
                <a:solidFill>
                  <a:srgbClr val="1D3865"/>
                </a:solidFill>
                <a:latin typeface="Calibri"/>
                <a:ea typeface="Times New Roman" panose="02020603050405020304" pitchFamily="18" charset="0"/>
                <a:cs typeface="Calibri"/>
              </a:rPr>
              <a:t>MAP Platform and College Landing Pages</a:t>
            </a:r>
            <a:endParaRPr lang="en-US" sz="2400">
              <a:solidFill>
                <a:srgbClr val="1D3865"/>
              </a:solidFill>
              <a:latin typeface="Calibri" panose="020F0502020204030204" pitchFamily="34" charset="0"/>
              <a:ea typeface="Times New Roman" panose="02020603050405020304" pitchFamily="18" charset="0"/>
              <a:cs typeface="Calibri"/>
            </a:endParaRPr>
          </a:p>
          <a:p>
            <a:pPr marL="342900" indent="-342900">
              <a:buFont typeface="Symbol" panose="05050102010706020507" pitchFamily="18" charset="2"/>
              <a:buChar char=""/>
            </a:pPr>
            <a:r>
              <a:rPr lang="en-US" sz="2400">
                <a:solidFill>
                  <a:srgbClr val="1D3865"/>
                </a:solidFill>
                <a:latin typeface="Calibri"/>
                <a:ea typeface="Times New Roman" panose="02020603050405020304" pitchFamily="18" charset="0"/>
                <a:cs typeface="Calibri"/>
              </a:rPr>
              <a:t>Full Sharing and Transparency of CPL Articulations </a:t>
            </a:r>
          </a:p>
        </p:txBody>
      </p:sp>
      <p:pic>
        <p:nvPicPr>
          <p:cNvPr id="9" name="Picture 8" descr="A blue and red logo&#10;&#10;Description automatically generated">
            <a:extLst>
              <a:ext uri="{FF2B5EF4-FFF2-40B4-BE49-F238E27FC236}">
                <a16:creationId xmlns:a16="http://schemas.microsoft.com/office/drawing/2014/main" id="{F00B2F3C-7323-D0C8-0440-FBEE8A25A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2" name="TextBox 1">
            <a:extLst>
              <a:ext uri="{FF2B5EF4-FFF2-40B4-BE49-F238E27FC236}">
                <a16:creationId xmlns:a16="http://schemas.microsoft.com/office/drawing/2014/main" id="{91C9D4FD-7391-1656-97AD-F590006C8A0D}"/>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2700171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API Integration – ACE Military Guide</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AC</a:t>
            </a:r>
            <a:endParaRPr lang="en-US"/>
          </a:p>
        </p:txBody>
      </p:sp>
      <p:sp>
        <p:nvSpPr>
          <p:cNvPr id="2" name="TextBox 1">
            <a:extLst>
              <a:ext uri="{FF2B5EF4-FFF2-40B4-BE49-F238E27FC236}">
                <a16:creationId xmlns:a16="http://schemas.microsoft.com/office/drawing/2014/main" id="{B69028D9-141A-080A-2F49-54EF35507C7F}"/>
              </a:ext>
            </a:extLst>
          </p:cNvPr>
          <p:cNvSpPr txBox="1"/>
          <p:nvPr/>
        </p:nvSpPr>
        <p:spPr>
          <a:xfrm>
            <a:off x="152400" y="971550"/>
            <a:ext cx="1183005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1F3864"/>
                </a:solidFill>
                <a:latin typeface="Aptos"/>
                <a:ea typeface="Calibri"/>
                <a:cs typeface="Calibri"/>
              </a:rPr>
              <a:t>American Council on Education Military Guide – Monthly</a:t>
            </a:r>
          </a:p>
          <a:p>
            <a:pPr marL="742950" lvl="1" indent="-285750">
              <a:buFont typeface="Arial" panose="020B0604020202020204" pitchFamily="34" charset="0"/>
              <a:buChar char="•"/>
            </a:pPr>
            <a:r>
              <a:rPr lang="en-US" sz="2400" b="1">
                <a:solidFill>
                  <a:srgbClr val="1F3864"/>
                </a:solidFill>
                <a:latin typeface="Aptos"/>
                <a:ea typeface="Calibri"/>
                <a:cs typeface="Calibri"/>
              </a:rPr>
              <a:t>ACE ID </a:t>
            </a:r>
          </a:p>
          <a:p>
            <a:pPr marL="742950" lvl="1" indent="-285750">
              <a:buFont typeface="Arial" panose="020B0604020202020204" pitchFamily="34" charset="0"/>
              <a:buChar char="•"/>
            </a:pPr>
            <a:r>
              <a:rPr lang="en-US" sz="2400" b="1">
                <a:solidFill>
                  <a:srgbClr val="1F3864"/>
                </a:solidFill>
                <a:latin typeface="Aptos"/>
                <a:ea typeface="Calibri"/>
                <a:cs typeface="Calibri"/>
              </a:rPr>
              <a:t>Skills/Version</a:t>
            </a:r>
          </a:p>
          <a:p>
            <a:pPr marL="742950" lvl="1" indent="-285750">
              <a:buFont typeface="Arial" panose="020B0604020202020204" pitchFamily="34" charset="0"/>
              <a:buChar char="•"/>
            </a:pPr>
            <a:r>
              <a:rPr lang="en-US" sz="2400" b="1">
                <a:solidFill>
                  <a:srgbClr val="1F3864"/>
                </a:solidFill>
                <a:latin typeface="Aptos"/>
                <a:ea typeface="Calibri"/>
                <a:cs typeface="Calibri"/>
              </a:rPr>
              <a:t>Exhibit Identifiers (Dates, Passing Scores, Locations, Length, Occupation/Course, Type/Number)</a:t>
            </a:r>
          </a:p>
          <a:p>
            <a:pPr marL="742950" lvl="1" indent="-285750">
              <a:buFont typeface="Arial" panose="020B0604020202020204" pitchFamily="34" charset="0"/>
              <a:buChar char="•"/>
            </a:pPr>
            <a:r>
              <a:rPr lang="en-US" sz="2400" b="1">
                <a:solidFill>
                  <a:srgbClr val="1F3864"/>
                </a:solidFill>
                <a:latin typeface="Aptos"/>
                <a:ea typeface="Calibri"/>
                <a:cs typeface="Calibri"/>
              </a:rPr>
              <a:t>Descriptions</a:t>
            </a:r>
          </a:p>
          <a:p>
            <a:pPr marL="742950" lvl="1" indent="-285750">
              <a:buFont typeface="Arial" panose="020B0604020202020204" pitchFamily="34" charset="0"/>
              <a:buChar char="•"/>
            </a:pPr>
            <a:r>
              <a:rPr lang="en-US" sz="2400" b="1">
                <a:solidFill>
                  <a:srgbClr val="1F3864"/>
                </a:solidFill>
                <a:latin typeface="Aptos"/>
                <a:ea typeface="Calibri"/>
                <a:cs typeface="Calibri"/>
              </a:rPr>
              <a:t>Competencies</a:t>
            </a:r>
          </a:p>
          <a:p>
            <a:pPr marL="742950" lvl="1" indent="-285750">
              <a:buFont typeface="Arial" panose="020B0604020202020204" pitchFamily="34" charset="0"/>
              <a:buChar char="•"/>
            </a:pPr>
            <a:r>
              <a:rPr lang="en-US" sz="2400" b="1">
                <a:solidFill>
                  <a:srgbClr val="1F3864"/>
                </a:solidFill>
                <a:latin typeface="Aptos"/>
                <a:ea typeface="Calibri"/>
                <a:cs typeface="Calibri"/>
              </a:rPr>
              <a:t>Instructional Strategies</a:t>
            </a:r>
          </a:p>
          <a:p>
            <a:pPr marL="742950" lvl="1" indent="-285750">
              <a:buFont typeface="Arial" panose="020B0604020202020204" pitchFamily="34" charset="0"/>
              <a:buChar char="•"/>
            </a:pPr>
            <a:r>
              <a:rPr lang="en-US" sz="2400" b="1">
                <a:solidFill>
                  <a:srgbClr val="1F3864"/>
                </a:solidFill>
                <a:latin typeface="Aptos"/>
                <a:ea typeface="Calibri"/>
                <a:cs typeface="Calibri"/>
              </a:rPr>
              <a:t>Methods of Assessment</a:t>
            </a:r>
          </a:p>
          <a:p>
            <a:pPr marL="742950" lvl="1" indent="-285750">
              <a:buFont typeface="Arial" panose="020B0604020202020204" pitchFamily="34" charset="0"/>
              <a:buChar char="•"/>
            </a:pPr>
            <a:r>
              <a:rPr lang="en-US" sz="2400" b="1">
                <a:solidFill>
                  <a:srgbClr val="1F3864"/>
                </a:solidFill>
                <a:latin typeface="Aptos"/>
                <a:ea typeface="Calibri"/>
                <a:cs typeface="Calibri"/>
              </a:rPr>
              <a:t>Credit Recommendations (CR)</a:t>
            </a:r>
          </a:p>
          <a:p>
            <a:pPr marL="742950" lvl="1" indent="-285750">
              <a:buFont typeface="Arial" panose="020B0604020202020204" pitchFamily="34" charset="0"/>
              <a:buChar char="•"/>
            </a:pPr>
            <a:r>
              <a:rPr lang="en-US" sz="2400" b="1">
                <a:solidFill>
                  <a:srgbClr val="1F3864"/>
                </a:solidFill>
                <a:latin typeface="Aptos"/>
                <a:ea typeface="Calibri"/>
                <a:cs typeface="Calibri"/>
              </a:rPr>
              <a:t>Unit Values</a:t>
            </a:r>
          </a:p>
          <a:p>
            <a:pPr marL="742950" lvl="1" indent="-285750">
              <a:buFont typeface="Arial" panose="020B0604020202020204" pitchFamily="34" charset="0"/>
              <a:buChar char="•"/>
            </a:pPr>
            <a:r>
              <a:rPr lang="en-US" sz="2400" b="1">
                <a:solidFill>
                  <a:srgbClr val="1F3864"/>
                </a:solidFill>
                <a:latin typeface="Aptos"/>
                <a:ea typeface="Calibri"/>
                <a:cs typeface="Calibri"/>
              </a:rPr>
              <a:t>CR Levels: V, L, U, G</a:t>
            </a:r>
            <a:endParaRPr lang="en-US" sz="2400">
              <a:solidFill>
                <a:srgbClr val="1F3864"/>
              </a:solidFill>
              <a:latin typeface="Aptos"/>
              <a:ea typeface="Calibri"/>
              <a:cs typeface="Calibri"/>
            </a:endParaRPr>
          </a:p>
        </p:txBody>
      </p:sp>
      <p:pic>
        <p:nvPicPr>
          <p:cNvPr id="8" name="Picture 7" descr="A blue and red logo&#10;&#10;Description automatically generated">
            <a:extLst>
              <a:ext uri="{FF2B5EF4-FFF2-40B4-BE49-F238E27FC236}">
                <a16:creationId xmlns:a16="http://schemas.microsoft.com/office/drawing/2014/main" id="{C90275FA-1380-1CF2-7A95-9D8DE72B2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9" name="TextBox 8">
            <a:extLst>
              <a:ext uri="{FF2B5EF4-FFF2-40B4-BE49-F238E27FC236}">
                <a16:creationId xmlns:a16="http://schemas.microsoft.com/office/drawing/2014/main" id="{280921DB-0163-987D-2A7E-EF0ADC1E3524}"/>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075157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Economic Impact</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11" name="Picture 10" descr="A blue and red logo&#10;&#10;Description automatically generated">
            <a:extLst>
              <a:ext uri="{FF2B5EF4-FFF2-40B4-BE49-F238E27FC236}">
                <a16:creationId xmlns:a16="http://schemas.microsoft.com/office/drawing/2014/main" id="{FEECFDD8-87CE-1F7A-D10E-4858CC7FA7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pic>
        <p:nvPicPr>
          <p:cNvPr id="8" name="Picture 7">
            <a:extLst>
              <a:ext uri="{FF2B5EF4-FFF2-40B4-BE49-F238E27FC236}">
                <a16:creationId xmlns:a16="http://schemas.microsoft.com/office/drawing/2014/main" id="{A14EF062-E66C-36BF-EBBF-B7FA749C0720}"/>
              </a:ext>
            </a:extLst>
          </p:cNvPr>
          <p:cNvPicPr>
            <a:picLocks noChangeAspect="1"/>
          </p:cNvPicPr>
          <p:nvPr/>
        </p:nvPicPr>
        <p:blipFill>
          <a:blip r:embed="rId6"/>
          <a:stretch>
            <a:fillRect/>
          </a:stretch>
        </p:blipFill>
        <p:spPr>
          <a:xfrm>
            <a:off x="87678" y="1292801"/>
            <a:ext cx="12016644" cy="4272397"/>
          </a:xfrm>
          <a:prstGeom prst="rect">
            <a:avLst/>
          </a:prstGeom>
        </p:spPr>
      </p:pic>
      <p:sp>
        <p:nvSpPr>
          <p:cNvPr id="2" name="TextBox 1">
            <a:extLst>
              <a:ext uri="{FF2B5EF4-FFF2-40B4-BE49-F238E27FC236}">
                <a16:creationId xmlns:a16="http://schemas.microsoft.com/office/drawing/2014/main" id="{825299CF-37E7-340C-FDA5-1A481A117165}"/>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931342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chemeClr val="bg1"/>
                </a:solidFill>
              </a:rPr>
              <a:t>What is Credit for Prior Learning?</a:t>
            </a:r>
          </a:p>
        </p:txBody>
      </p:sp>
      <p:sp>
        <p:nvSpPr>
          <p:cNvPr id="3" name="TextBox 2">
            <a:extLst>
              <a:ext uri="{FF2B5EF4-FFF2-40B4-BE49-F238E27FC236}">
                <a16:creationId xmlns:a16="http://schemas.microsoft.com/office/drawing/2014/main" id="{19471F02-A94D-BCE9-52C7-73FDDEB93157}"/>
              </a:ext>
            </a:extLst>
          </p:cNvPr>
          <p:cNvSpPr txBox="1"/>
          <p:nvPr/>
        </p:nvSpPr>
        <p:spPr>
          <a:xfrm>
            <a:off x="459880" y="1853529"/>
            <a:ext cx="11272239" cy="1384995"/>
          </a:xfrm>
          <a:prstGeom prst="rect">
            <a:avLst/>
          </a:prstGeom>
          <a:noFill/>
        </p:spPr>
        <p:txBody>
          <a:bodyPr wrap="square">
            <a:spAutoFit/>
          </a:bodyPr>
          <a:lstStyle/>
          <a:p>
            <a:pPr algn="ctr"/>
            <a:r>
              <a:rPr lang="en-US" sz="2800">
                <a:solidFill>
                  <a:srgbClr val="1D3864"/>
                </a:solidFill>
              </a:rPr>
              <a:t>CPL is college credit awarded for validated college-level skills and knowledge gained outside of a college classroom. Students' knowledge and skills might be gained through experiences such as: </a:t>
            </a:r>
          </a:p>
        </p:txBody>
      </p:sp>
      <p:grpSp>
        <p:nvGrpSpPr>
          <p:cNvPr id="9" name="Group 8">
            <a:extLst>
              <a:ext uri="{FF2B5EF4-FFF2-40B4-BE49-F238E27FC236}">
                <a16:creationId xmlns:a16="http://schemas.microsoft.com/office/drawing/2014/main" id="{0584E18B-F5B6-BA88-DBB7-41B30686B08F}"/>
              </a:ext>
            </a:extLst>
          </p:cNvPr>
          <p:cNvGrpSpPr/>
          <p:nvPr/>
        </p:nvGrpSpPr>
        <p:grpSpPr>
          <a:xfrm>
            <a:off x="1147940" y="3686185"/>
            <a:ext cx="9877514" cy="1130393"/>
            <a:chOff x="2058151" y="3339445"/>
            <a:chExt cx="9877514" cy="1130393"/>
          </a:xfrm>
        </p:grpSpPr>
        <p:sp>
          <p:nvSpPr>
            <p:cNvPr id="12" name="Freeform: Shape 11">
              <a:extLst>
                <a:ext uri="{FF2B5EF4-FFF2-40B4-BE49-F238E27FC236}">
                  <a16:creationId xmlns:a16="http://schemas.microsoft.com/office/drawing/2014/main" id="{185D5304-4B94-31E4-8A78-BBACED71E23E}"/>
                </a:ext>
              </a:extLst>
            </p:cNvPr>
            <p:cNvSpPr/>
            <p:nvPr/>
          </p:nvSpPr>
          <p:spPr>
            <a:xfrm>
              <a:off x="2058151" y="3339445"/>
              <a:ext cx="1828353" cy="1097012"/>
            </a:xfrm>
            <a:custGeom>
              <a:avLst/>
              <a:gdLst>
                <a:gd name="connsiteX0" fmla="*/ 0 w 1828353"/>
                <a:gd name="connsiteY0" fmla="*/ 0 h 1097012"/>
                <a:gd name="connsiteX1" fmla="*/ 1828353 w 1828353"/>
                <a:gd name="connsiteY1" fmla="*/ 0 h 1097012"/>
                <a:gd name="connsiteX2" fmla="*/ 1828353 w 1828353"/>
                <a:gd name="connsiteY2" fmla="*/ 1097012 h 1097012"/>
                <a:gd name="connsiteX3" fmla="*/ 0 w 1828353"/>
                <a:gd name="connsiteY3" fmla="*/ 1097012 h 1097012"/>
                <a:gd name="connsiteX4" fmla="*/ 0 w 1828353"/>
                <a:gd name="connsiteY4" fmla="*/ 0 h 109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353" h="1097012">
                  <a:moveTo>
                    <a:pt x="0" y="0"/>
                  </a:moveTo>
                  <a:lnTo>
                    <a:pt x="1828353" y="0"/>
                  </a:lnTo>
                  <a:lnTo>
                    <a:pt x="1828353" y="1097012"/>
                  </a:lnTo>
                  <a:lnTo>
                    <a:pt x="0" y="109701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Military Training </a:t>
              </a:r>
            </a:p>
          </p:txBody>
        </p:sp>
        <p:sp>
          <p:nvSpPr>
            <p:cNvPr id="13" name="Freeform: Shape 12">
              <a:extLst>
                <a:ext uri="{FF2B5EF4-FFF2-40B4-BE49-F238E27FC236}">
                  <a16:creationId xmlns:a16="http://schemas.microsoft.com/office/drawing/2014/main" id="{A22302E1-DAB8-DF2F-ED49-7F99F3BB99D1}"/>
                </a:ext>
              </a:extLst>
            </p:cNvPr>
            <p:cNvSpPr/>
            <p:nvPr/>
          </p:nvSpPr>
          <p:spPr>
            <a:xfrm>
              <a:off x="4069340" y="3339445"/>
              <a:ext cx="1828353" cy="1097012"/>
            </a:xfrm>
            <a:custGeom>
              <a:avLst/>
              <a:gdLst>
                <a:gd name="connsiteX0" fmla="*/ 0 w 1828353"/>
                <a:gd name="connsiteY0" fmla="*/ 0 h 1097012"/>
                <a:gd name="connsiteX1" fmla="*/ 1828353 w 1828353"/>
                <a:gd name="connsiteY1" fmla="*/ 0 h 1097012"/>
                <a:gd name="connsiteX2" fmla="*/ 1828353 w 1828353"/>
                <a:gd name="connsiteY2" fmla="*/ 1097012 h 1097012"/>
                <a:gd name="connsiteX3" fmla="*/ 0 w 1828353"/>
                <a:gd name="connsiteY3" fmla="*/ 1097012 h 1097012"/>
                <a:gd name="connsiteX4" fmla="*/ 0 w 1828353"/>
                <a:gd name="connsiteY4" fmla="*/ 0 h 109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353" h="1097012">
                  <a:moveTo>
                    <a:pt x="0" y="0"/>
                  </a:moveTo>
                  <a:lnTo>
                    <a:pt x="1828353" y="0"/>
                  </a:lnTo>
                  <a:lnTo>
                    <a:pt x="1828353" y="1097012"/>
                  </a:lnTo>
                  <a:lnTo>
                    <a:pt x="0" y="109701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Industry Certification</a:t>
              </a:r>
            </a:p>
          </p:txBody>
        </p:sp>
        <p:sp>
          <p:nvSpPr>
            <p:cNvPr id="14" name="Freeform: Shape 13">
              <a:extLst>
                <a:ext uri="{FF2B5EF4-FFF2-40B4-BE49-F238E27FC236}">
                  <a16:creationId xmlns:a16="http://schemas.microsoft.com/office/drawing/2014/main" id="{20860C3A-B788-95C3-DB1B-4776B4D7CCAC}"/>
                </a:ext>
              </a:extLst>
            </p:cNvPr>
            <p:cNvSpPr/>
            <p:nvPr/>
          </p:nvSpPr>
          <p:spPr>
            <a:xfrm>
              <a:off x="6084934" y="3355825"/>
              <a:ext cx="1828353" cy="1097012"/>
            </a:xfrm>
            <a:custGeom>
              <a:avLst/>
              <a:gdLst>
                <a:gd name="connsiteX0" fmla="*/ 0 w 1828353"/>
                <a:gd name="connsiteY0" fmla="*/ 0 h 1097012"/>
                <a:gd name="connsiteX1" fmla="*/ 1828353 w 1828353"/>
                <a:gd name="connsiteY1" fmla="*/ 0 h 1097012"/>
                <a:gd name="connsiteX2" fmla="*/ 1828353 w 1828353"/>
                <a:gd name="connsiteY2" fmla="*/ 1097012 h 1097012"/>
                <a:gd name="connsiteX3" fmla="*/ 0 w 1828353"/>
                <a:gd name="connsiteY3" fmla="*/ 1097012 h 1097012"/>
                <a:gd name="connsiteX4" fmla="*/ 0 w 1828353"/>
                <a:gd name="connsiteY4" fmla="*/ 0 h 109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353" h="1097012">
                  <a:moveTo>
                    <a:pt x="0" y="0"/>
                  </a:moveTo>
                  <a:lnTo>
                    <a:pt x="1828353" y="0"/>
                  </a:lnTo>
                  <a:lnTo>
                    <a:pt x="1828353" y="1097012"/>
                  </a:lnTo>
                  <a:lnTo>
                    <a:pt x="0" y="109701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Credit by Exam</a:t>
              </a:r>
            </a:p>
          </p:txBody>
        </p:sp>
        <p:sp>
          <p:nvSpPr>
            <p:cNvPr id="15" name="Freeform: Shape 14">
              <a:extLst>
                <a:ext uri="{FF2B5EF4-FFF2-40B4-BE49-F238E27FC236}">
                  <a16:creationId xmlns:a16="http://schemas.microsoft.com/office/drawing/2014/main" id="{CDEF669D-B94C-5713-3848-FF4C1ED5C3A0}"/>
                </a:ext>
              </a:extLst>
            </p:cNvPr>
            <p:cNvSpPr/>
            <p:nvPr/>
          </p:nvSpPr>
          <p:spPr>
            <a:xfrm>
              <a:off x="8096123" y="3347198"/>
              <a:ext cx="1903971" cy="1114461"/>
            </a:xfrm>
            <a:custGeom>
              <a:avLst/>
              <a:gdLst>
                <a:gd name="connsiteX0" fmla="*/ 0 w 1828353"/>
                <a:gd name="connsiteY0" fmla="*/ 0 h 1097012"/>
                <a:gd name="connsiteX1" fmla="*/ 1828353 w 1828353"/>
                <a:gd name="connsiteY1" fmla="*/ 0 h 1097012"/>
                <a:gd name="connsiteX2" fmla="*/ 1828353 w 1828353"/>
                <a:gd name="connsiteY2" fmla="*/ 1097012 h 1097012"/>
                <a:gd name="connsiteX3" fmla="*/ 0 w 1828353"/>
                <a:gd name="connsiteY3" fmla="*/ 1097012 h 1097012"/>
                <a:gd name="connsiteX4" fmla="*/ 0 w 1828353"/>
                <a:gd name="connsiteY4" fmla="*/ 0 h 109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353" h="1097012">
                  <a:moveTo>
                    <a:pt x="0" y="0"/>
                  </a:moveTo>
                  <a:lnTo>
                    <a:pt x="1828353" y="0"/>
                  </a:lnTo>
                  <a:lnTo>
                    <a:pt x="1828353" y="1097012"/>
                  </a:lnTo>
                  <a:lnTo>
                    <a:pt x="0" y="109701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Standardized Assessment</a:t>
              </a:r>
            </a:p>
          </p:txBody>
        </p:sp>
        <p:sp>
          <p:nvSpPr>
            <p:cNvPr id="16" name="Freeform: Shape 15">
              <a:extLst>
                <a:ext uri="{FF2B5EF4-FFF2-40B4-BE49-F238E27FC236}">
                  <a16:creationId xmlns:a16="http://schemas.microsoft.com/office/drawing/2014/main" id="{387A59F6-5C2B-1DCA-B81B-C03710B1F783}"/>
                </a:ext>
              </a:extLst>
            </p:cNvPr>
            <p:cNvSpPr/>
            <p:nvPr/>
          </p:nvSpPr>
          <p:spPr>
            <a:xfrm>
              <a:off x="10107312" y="3372826"/>
              <a:ext cx="1828353" cy="1097012"/>
            </a:xfrm>
            <a:custGeom>
              <a:avLst/>
              <a:gdLst>
                <a:gd name="connsiteX0" fmla="*/ 0 w 1828353"/>
                <a:gd name="connsiteY0" fmla="*/ 0 h 1097012"/>
                <a:gd name="connsiteX1" fmla="*/ 1828353 w 1828353"/>
                <a:gd name="connsiteY1" fmla="*/ 0 h 1097012"/>
                <a:gd name="connsiteX2" fmla="*/ 1828353 w 1828353"/>
                <a:gd name="connsiteY2" fmla="*/ 1097012 h 1097012"/>
                <a:gd name="connsiteX3" fmla="*/ 0 w 1828353"/>
                <a:gd name="connsiteY3" fmla="*/ 1097012 h 1097012"/>
                <a:gd name="connsiteX4" fmla="*/ 0 w 1828353"/>
                <a:gd name="connsiteY4" fmla="*/ 0 h 109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353" h="1097012">
                  <a:moveTo>
                    <a:pt x="0" y="0"/>
                  </a:moveTo>
                  <a:lnTo>
                    <a:pt x="1828353" y="0"/>
                  </a:lnTo>
                  <a:lnTo>
                    <a:pt x="1828353" y="1097012"/>
                  </a:lnTo>
                  <a:lnTo>
                    <a:pt x="0" y="109701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Portfolio Review</a:t>
              </a:r>
            </a:p>
          </p:txBody>
        </p:sp>
      </p:grpSp>
      <p:sp>
        <p:nvSpPr>
          <p:cNvPr id="10" name="TextBox 9">
            <a:extLst>
              <a:ext uri="{FF2B5EF4-FFF2-40B4-BE49-F238E27FC236}">
                <a16:creationId xmlns:a16="http://schemas.microsoft.com/office/drawing/2014/main" id="{ED0A0BFE-AC81-E51B-97EB-E62226F580E3}"/>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pic>
        <p:nvPicPr>
          <p:cNvPr id="19" name="Picture 18" descr="A blue and red logo&#10;&#10;Description automatically generated">
            <a:extLst>
              <a:ext uri="{FF2B5EF4-FFF2-40B4-BE49-F238E27FC236}">
                <a16:creationId xmlns:a16="http://schemas.microsoft.com/office/drawing/2014/main" id="{D23FB6F4-63D9-516D-4690-93CC71224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8" name="Rectangle 7">
            <a:extLst>
              <a:ext uri="{FF2B5EF4-FFF2-40B4-BE49-F238E27FC236}">
                <a16:creationId xmlns:a16="http://schemas.microsoft.com/office/drawing/2014/main" id="{C2D66328-1126-18E5-36C5-A71AD079A5CC}"/>
              </a:ext>
            </a:extLst>
          </p:cNvPr>
          <p:cNvSpPr/>
          <p:nvPr/>
        </p:nvSpPr>
        <p:spPr>
          <a:xfrm>
            <a:off x="1147939" y="3686185"/>
            <a:ext cx="1823949" cy="1097012"/>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E9D997BF-32D2-DBFE-BD1B-2B825769028A}"/>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1952757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CPL Repository - Military</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8" name="Picture 7">
            <a:extLst>
              <a:ext uri="{FF2B5EF4-FFF2-40B4-BE49-F238E27FC236}">
                <a16:creationId xmlns:a16="http://schemas.microsoft.com/office/drawing/2014/main" id="{FF3E29F6-ACB3-4A81-A3AC-7014544C0A23}"/>
              </a:ext>
            </a:extLst>
          </p:cNvPr>
          <p:cNvPicPr>
            <a:picLocks noChangeAspect="1"/>
          </p:cNvPicPr>
          <p:nvPr/>
        </p:nvPicPr>
        <p:blipFill>
          <a:blip r:embed="rId5"/>
          <a:stretch>
            <a:fillRect/>
          </a:stretch>
        </p:blipFill>
        <p:spPr>
          <a:xfrm>
            <a:off x="0" y="1497989"/>
            <a:ext cx="12192000" cy="3862021"/>
          </a:xfrm>
          <a:prstGeom prst="rect">
            <a:avLst/>
          </a:prstGeom>
        </p:spPr>
      </p:pic>
      <p:pic>
        <p:nvPicPr>
          <p:cNvPr id="9" name="Picture 8" descr="A blue and red logo&#10;&#10;Description automatically generated">
            <a:extLst>
              <a:ext uri="{FF2B5EF4-FFF2-40B4-BE49-F238E27FC236}">
                <a16:creationId xmlns:a16="http://schemas.microsoft.com/office/drawing/2014/main" id="{2B975FFF-468C-9528-4B45-0A114B2503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2" name="TextBox 1">
            <a:extLst>
              <a:ext uri="{FF2B5EF4-FFF2-40B4-BE49-F238E27FC236}">
                <a16:creationId xmlns:a16="http://schemas.microsoft.com/office/drawing/2014/main" id="{3E1CF3DB-7FC1-349D-C655-BB21A18B0C5C}"/>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194100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JST Student Upload</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8" name="Picture 7">
            <a:extLst>
              <a:ext uri="{FF2B5EF4-FFF2-40B4-BE49-F238E27FC236}">
                <a16:creationId xmlns:a16="http://schemas.microsoft.com/office/drawing/2014/main" id="{A4A7DA22-CC82-B867-E546-1F49C18D9918}"/>
              </a:ext>
            </a:extLst>
          </p:cNvPr>
          <p:cNvPicPr>
            <a:picLocks noChangeAspect="1"/>
          </p:cNvPicPr>
          <p:nvPr/>
        </p:nvPicPr>
        <p:blipFill>
          <a:blip r:embed="rId5"/>
          <a:stretch>
            <a:fillRect/>
          </a:stretch>
        </p:blipFill>
        <p:spPr>
          <a:xfrm>
            <a:off x="2983580" y="828675"/>
            <a:ext cx="6224840" cy="5866716"/>
          </a:xfrm>
          <a:prstGeom prst="rect">
            <a:avLst/>
          </a:prstGeom>
        </p:spPr>
      </p:pic>
      <p:sp>
        <p:nvSpPr>
          <p:cNvPr id="10" name="Rectangle 9">
            <a:extLst>
              <a:ext uri="{FF2B5EF4-FFF2-40B4-BE49-F238E27FC236}">
                <a16:creationId xmlns:a16="http://schemas.microsoft.com/office/drawing/2014/main" id="{C0C402FB-ECB6-6053-12BA-410EED778D53}"/>
              </a:ext>
            </a:extLst>
          </p:cNvPr>
          <p:cNvSpPr/>
          <p:nvPr/>
        </p:nvSpPr>
        <p:spPr>
          <a:xfrm>
            <a:off x="5508978" y="3133725"/>
            <a:ext cx="993422" cy="1428750"/>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17B996CD-72DA-B259-D877-5B447B0AFCA6}"/>
              </a:ext>
            </a:extLst>
          </p:cNvPr>
          <p:cNvSpPr/>
          <p:nvPr/>
        </p:nvSpPr>
        <p:spPr>
          <a:xfrm>
            <a:off x="3876675" y="5915610"/>
            <a:ext cx="5219700" cy="303300"/>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2" name="Picture 11" descr="A blue and red logo&#10;&#10;Description automatically generated">
            <a:extLst>
              <a:ext uri="{FF2B5EF4-FFF2-40B4-BE49-F238E27FC236}">
                <a16:creationId xmlns:a16="http://schemas.microsoft.com/office/drawing/2014/main" id="{3839BC70-B156-4DB6-9F3D-6A95D1948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2" name="TextBox 1">
            <a:extLst>
              <a:ext uri="{FF2B5EF4-FFF2-40B4-BE49-F238E27FC236}">
                <a16:creationId xmlns:a16="http://schemas.microsoft.com/office/drawing/2014/main" id="{E411EB2B-8B9F-6594-2F96-CB5841DC04D2}"/>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241593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JST Student Upload</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Picture 1">
            <a:extLst>
              <a:ext uri="{FF2B5EF4-FFF2-40B4-BE49-F238E27FC236}">
                <a16:creationId xmlns:a16="http://schemas.microsoft.com/office/drawing/2014/main" id="{2B3FE037-18E7-DABC-2221-A9270FAFF299}"/>
              </a:ext>
            </a:extLst>
          </p:cNvPr>
          <p:cNvPicPr>
            <a:picLocks noChangeAspect="1"/>
          </p:cNvPicPr>
          <p:nvPr/>
        </p:nvPicPr>
        <p:blipFill>
          <a:blip r:embed="rId5"/>
          <a:stretch>
            <a:fillRect/>
          </a:stretch>
        </p:blipFill>
        <p:spPr>
          <a:xfrm>
            <a:off x="3310724" y="892112"/>
            <a:ext cx="5823157" cy="5835775"/>
          </a:xfrm>
          <a:prstGeom prst="rect">
            <a:avLst/>
          </a:prstGeom>
          <a:effectLst>
            <a:outerShdw blurRad="63500" sx="102000" sy="102000" algn="ctr" rotWithShape="0">
              <a:prstClr val="black">
                <a:alpha val="40000"/>
              </a:prstClr>
            </a:outerShdw>
          </a:effectLst>
        </p:spPr>
      </p:pic>
      <p:sp>
        <p:nvSpPr>
          <p:cNvPr id="8" name="Arrow: Right 7">
            <a:extLst>
              <a:ext uri="{FF2B5EF4-FFF2-40B4-BE49-F238E27FC236}">
                <a16:creationId xmlns:a16="http://schemas.microsoft.com/office/drawing/2014/main" id="{C8F0E9AE-50CC-9E46-B9D6-1EA382DE5AEB}"/>
              </a:ext>
            </a:extLst>
          </p:cNvPr>
          <p:cNvSpPr/>
          <p:nvPr/>
        </p:nvSpPr>
        <p:spPr>
          <a:xfrm>
            <a:off x="2693153" y="3379848"/>
            <a:ext cx="476163" cy="25882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99F3B87-9508-5A6D-1981-EB7F15CB4FEB}"/>
              </a:ext>
            </a:extLst>
          </p:cNvPr>
          <p:cNvSpPr/>
          <p:nvPr/>
        </p:nvSpPr>
        <p:spPr>
          <a:xfrm>
            <a:off x="2687508" y="3734895"/>
            <a:ext cx="476163" cy="25882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8A7E694-A575-44A6-5B6F-D85F7C12CD86}"/>
              </a:ext>
            </a:extLst>
          </p:cNvPr>
          <p:cNvSpPr/>
          <p:nvPr/>
        </p:nvSpPr>
        <p:spPr>
          <a:xfrm>
            <a:off x="2693153" y="4668248"/>
            <a:ext cx="476163" cy="25882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97D611CF-ADD7-30E2-9EC3-6D853D72C9ED}"/>
              </a:ext>
            </a:extLst>
          </p:cNvPr>
          <p:cNvSpPr/>
          <p:nvPr/>
        </p:nvSpPr>
        <p:spPr>
          <a:xfrm>
            <a:off x="2684834" y="4269815"/>
            <a:ext cx="476163" cy="25882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83877CFA-4DCD-02FB-39CE-C41A0816DCE2}"/>
              </a:ext>
            </a:extLst>
          </p:cNvPr>
          <p:cNvSpPr/>
          <p:nvPr/>
        </p:nvSpPr>
        <p:spPr>
          <a:xfrm>
            <a:off x="2684833" y="5584770"/>
            <a:ext cx="476163" cy="25882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8A340F-EE00-CEF6-E56F-F214A63707F1}"/>
              </a:ext>
            </a:extLst>
          </p:cNvPr>
          <p:cNvSpPr/>
          <p:nvPr/>
        </p:nvSpPr>
        <p:spPr>
          <a:xfrm>
            <a:off x="5379908" y="6330927"/>
            <a:ext cx="564444" cy="396959"/>
          </a:xfrm>
          <a:prstGeom prst="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5" name="Picture 14" descr="A blue and red logo&#10;&#10;Description automatically generated">
            <a:extLst>
              <a:ext uri="{FF2B5EF4-FFF2-40B4-BE49-F238E27FC236}">
                <a16:creationId xmlns:a16="http://schemas.microsoft.com/office/drawing/2014/main" id="{E8BFA212-3BF8-2F0A-7B58-A691FC5B9C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6" name="TextBox 15">
            <a:extLst>
              <a:ext uri="{FF2B5EF4-FFF2-40B4-BE49-F238E27FC236}">
                <a16:creationId xmlns:a16="http://schemas.microsoft.com/office/drawing/2014/main" id="{9A11CB04-48B8-5605-70D4-FCBF7CD98216}"/>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28124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chemeClr val="bg1"/>
                </a:solidFill>
              </a:rPr>
              <a:t>Identifying All Military Connected Students</a:t>
            </a:r>
          </a:p>
        </p:txBody>
      </p:sp>
      <p:sp>
        <p:nvSpPr>
          <p:cNvPr id="10" name="Content Placeholder 2">
            <a:extLst>
              <a:ext uri="{FF2B5EF4-FFF2-40B4-BE49-F238E27FC236}">
                <a16:creationId xmlns:a16="http://schemas.microsoft.com/office/drawing/2014/main" id="{B28A1819-B5C8-1502-E10A-0DFED9E443E1}"/>
              </a:ext>
            </a:extLst>
          </p:cNvPr>
          <p:cNvSpPr txBox="1">
            <a:spLocks/>
          </p:cNvSpPr>
          <p:nvPr/>
        </p:nvSpPr>
        <p:spPr>
          <a:xfrm>
            <a:off x="621323" y="1249008"/>
            <a:ext cx="10961077" cy="4351338"/>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rgbClr val="53575A"/>
              </a:buClr>
              <a:buSzPts val="1800"/>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914400" lvl="1"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371600" lvl="2"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828800" lvl="3"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286000" lvl="4"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fontAlgn="base"/>
            <a:r>
              <a:rPr lang="en-US" sz="3200">
                <a:solidFill>
                  <a:srgbClr val="1D3864"/>
                </a:solidFill>
                <a:latin typeface="Calibri"/>
                <a:ea typeface="Source Sans Pro"/>
                <a:cs typeface="Calibri"/>
              </a:rPr>
              <a:t>Veterans, Active Duty, Reservists</a:t>
            </a:r>
          </a:p>
          <a:p>
            <a:pPr lvl="1" fontAlgn="base"/>
            <a:r>
              <a:rPr lang="en-US" sz="2800">
                <a:solidFill>
                  <a:srgbClr val="1D3864"/>
                </a:solidFill>
                <a:latin typeface="Calibri"/>
                <a:ea typeface="Source Sans Pro"/>
                <a:cs typeface="Calibri"/>
              </a:rPr>
              <a:t>College Admission Application via </a:t>
            </a:r>
            <a:r>
              <a:rPr lang="en-US" sz="2800" err="1">
                <a:solidFill>
                  <a:srgbClr val="1D3864"/>
                </a:solidFill>
                <a:latin typeface="Calibri"/>
                <a:ea typeface="Source Sans Pro"/>
                <a:cs typeface="Calibri"/>
              </a:rPr>
              <a:t>CCCApply</a:t>
            </a:r>
            <a:r>
              <a:rPr lang="en-US" sz="2800">
                <a:solidFill>
                  <a:srgbClr val="1D3864"/>
                </a:solidFill>
                <a:latin typeface="Calibri"/>
                <a:ea typeface="Source Sans Pro"/>
                <a:cs typeface="Calibri"/>
              </a:rPr>
              <a:t> </a:t>
            </a:r>
            <a:endParaRPr lang="en-US" sz="2800">
              <a:solidFill>
                <a:srgbClr val="1D3864"/>
              </a:solidFill>
              <a:latin typeface="Calibri" panose="020F0502020204030204" pitchFamily="34" charset="0"/>
              <a:cs typeface="Calibri"/>
            </a:endParaRPr>
          </a:p>
          <a:p>
            <a:pPr lvl="1" fontAlgn="base"/>
            <a:r>
              <a:rPr lang="en-US" sz="2800">
                <a:solidFill>
                  <a:srgbClr val="1D3864"/>
                </a:solidFill>
                <a:latin typeface="Calibri"/>
                <a:ea typeface="Source Sans Pro"/>
                <a:cs typeface="Calibri"/>
              </a:rPr>
              <a:t>Educational Benefit Users</a:t>
            </a:r>
          </a:p>
          <a:p>
            <a:pPr lvl="1" fontAlgn="base"/>
            <a:r>
              <a:rPr lang="en-US" sz="2800">
                <a:solidFill>
                  <a:srgbClr val="1D3864"/>
                </a:solidFill>
                <a:latin typeface="Calibri"/>
                <a:ea typeface="Source Sans Pro"/>
                <a:cs typeface="Calibri"/>
              </a:rPr>
              <a:t>Non-Educational Benefit Users</a:t>
            </a:r>
          </a:p>
          <a:p>
            <a:pPr lvl="1" fontAlgn="base"/>
            <a:r>
              <a:rPr lang="en-US" sz="2800">
                <a:solidFill>
                  <a:srgbClr val="1D3864"/>
                </a:solidFill>
                <a:latin typeface="Calibri"/>
                <a:ea typeface="Source Sans Pro"/>
                <a:cs typeface="Calibri"/>
              </a:rPr>
              <a:t>Walk in with Active Duty/Reservists ID for Priority Registration</a:t>
            </a:r>
          </a:p>
        </p:txBody>
      </p:sp>
      <p:sp>
        <p:nvSpPr>
          <p:cNvPr id="8" name="TextBox 7">
            <a:extLst>
              <a:ext uri="{FF2B5EF4-FFF2-40B4-BE49-F238E27FC236}">
                <a16:creationId xmlns:a16="http://schemas.microsoft.com/office/drawing/2014/main" id="{EC1C3FB1-E4DD-4305-D87A-CA92610961FA}"/>
              </a:ext>
            </a:extLst>
          </p:cNvPr>
          <p:cNvSpPr txBox="1"/>
          <p:nvPr/>
        </p:nvSpPr>
        <p:spPr>
          <a:xfrm>
            <a:off x="11582400" y="6473078"/>
            <a:ext cx="609600" cy="369332"/>
          </a:xfrm>
          <a:prstGeom prst="rect">
            <a:avLst/>
          </a:prstGeom>
          <a:noFill/>
        </p:spPr>
        <p:txBody>
          <a:bodyPr wrap="square" rtlCol="0">
            <a:spAutoFit/>
          </a:bodyPr>
          <a:lstStyle/>
          <a:p>
            <a:r>
              <a:rPr lang="en-US">
                <a:solidFill>
                  <a:schemeClr val="bg1">
                    <a:lumMod val="95000"/>
                  </a:schemeClr>
                </a:solidFill>
              </a:rPr>
              <a:t>CG</a:t>
            </a:r>
          </a:p>
        </p:txBody>
      </p:sp>
      <p:pic>
        <p:nvPicPr>
          <p:cNvPr id="9" name="Picture 8" descr="A blue and red logo&#10;&#10;Description automatically generated">
            <a:extLst>
              <a:ext uri="{FF2B5EF4-FFF2-40B4-BE49-F238E27FC236}">
                <a16:creationId xmlns:a16="http://schemas.microsoft.com/office/drawing/2014/main" id="{D10BAE15-9069-4D29-1C5D-B28063A24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09DD3CC2-2C1D-26DB-AC16-304E5CC6096A}"/>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439521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Joint Services Transcript</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15" name="TextBox 14">
            <a:extLst>
              <a:ext uri="{FF2B5EF4-FFF2-40B4-BE49-F238E27FC236}">
                <a16:creationId xmlns:a16="http://schemas.microsoft.com/office/drawing/2014/main" id="{5BD5C2FB-697B-044B-C597-61CEAFC87EA2}"/>
              </a:ext>
            </a:extLst>
          </p:cNvPr>
          <p:cNvSpPr txBox="1"/>
          <p:nvPr/>
        </p:nvSpPr>
        <p:spPr>
          <a:xfrm>
            <a:off x="58985" y="1056761"/>
            <a:ext cx="12054181" cy="1569660"/>
          </a:xfrm>
          <a:prstGeom prst="rect">
            <a:avLst/>
          </a:prstGeom>
          <a:noFill/>
        </p:spPr>
        <p:txBody>
          <a:bodyPr wrap="square" rtlCol="0">
            <a:spAutoFit/>
          </a:bodyPr>
          <a:lstStyle/>
          <a:p>
            <a:pPr algn="ctr"/>
            <a:r>
              <a:rPr lang="en-US" sz="2400" b="1">
                <a:solidFill>
                  <a:srgbClr val="1D3864"/>
                </a:solidFill>
              </a:rPr>
              <a:t> </a:t>
            </a:r>
            <a:r>
              <a:rPr lang="en-US" sz="2400">
                <a:solidFill>
                  <a:srgbClr val="1D3864"/>
                </a:solidFill>
              </a:rPr>
              <a:t>A Joint Services Transcript (JST) is an official academically accepted and approved document provided by the Department of Defense (DOD) that has been approved by the American Council on Education (ACE) to validate a service members military course completions, military occupations, college level test scores and other learning experiences.</a:t>
            </a:r>
          </a:p>
        </p:txBody>
      </p:sp>
      <p:sp>
        <p:nvSpPr>
          <p:cNvPr id="16" name="TextBox 15">
            <a:extLst>
              <a:ext uri="{FF2B5EF4-FFF2-40B4-BE49-F238E27FC236}">
                <a16:creationId xmlns:a16="http://schemas.microsoft.com/office/drawing/2014/main" id="{39A8663C-E499-AF84-5DDD-9EE3277FDE52}"/>
              </a:ext>
            </a:extLst>
          </p:cNvPr>
          <p:cNvSpPr txBox="1"/>
          <p:nvPr/>
        </p:nvSpPr>
        <p:spPr>
          <a:xfrm>
            <a:off x="1349604" y="3332368"/>
            <a:ext cx="9492792" cy="2677656"/>
          </a:xfrm>
          <a:prstGeom prst="rect">
            <a:avLst/>
          </a:prstGeom>
          <a:noFill/>
        </p:spPr>
        <p:txBody>
          <a:bodyPr wrap="square" rtlCol="0">
            <a:spAutoFit/>
          </a:bodyPr>
          <a:lstStyle/>
          <a:p>
            <a:pPr marL="285750" indent="-285750">
              <a:buFont typeface="Arial" panose="020B0604020202020204" pitchFamily="34" charset="0"/>
              <a:buChar char="•"/>
            </a:pPr>
            <a:r>
              <a:rPr lang="en-US" sz="2400">
                <a:solidFill>
                  <a:srgbClr val="1D3864"/>
                </a:solidFill>
              </a:rPr>
              <a:t>Available to service members (Veteran, Active Duty, Reservists) for the following branches: Army, Marine Corps, Navy, and Coast Guard. Available to U.S. Air Force if applicable.</a:t>
            </a:r>
          </a:p>
          <a:p>
            <a:pPr marL="285750" indent="-285750">
              <a:buFont typeface="Arial" panose="020B0604020202020204" pitchFamily="34" charset="0"/>
              <a:buChar char="•"/>
            </a:pPr>
            <a:r>
              <a:rPr lang="en-US" sz="2400">
                <a:solidFill>
                  <a:srgbClr val="1D3864"/>
                </a:solidFill>
              </a:rPr>
              <a:t>Accepted by more than 2,300 colleges and universities. </a:t>
            </a:r>
          </a:p>
          <a:p>
            <a:pPr marL="285750" indent="-285750">
              <a:buFont typeface="Arial" panose="020B0604020202020204" pitchFamily="34" charset="0"/>
              <a:buChar char="•"/>
            </a:pPr>
            <a:r>
              <a:rPr lang="en-US" sz="2400">
                <a:solidFill>
                  <a:srgbClr val="1D3864"/>
                </a:solidFill>
              </a:rPr>
              <a:t>Over 5,600 Credit Recommendations from ACE.</a:t>
            </a:r>
          </a:p>
          <a:p>
            <a:pPr marL="285750" indent="-285750">
              <a:buFont typeface="Arial" panose="020B0604020202020204" pitchFamily="34" charset="0"/>
              <a:buChar char="•"/>
            </a:pPr>
            <a:r>
              <a:rPr lang="en-US" sz="2400">
                <a:solidFill>
                  <a:srgbClr val="1D3864"/>
                </a:solidFill>
              </a:rPr>
              <a:t>JSTs are free of charge (98% accessible via electronically).</a:t>
            </a:r>
          </a:p>
          <a:p>
            <a:pPr marL="285750" indent="-285750">
              <a:buFont typeface="Arial" panose="020B0604020202020204" pitchFamily="34" charset="0"/>
              <a:buChar char="•"/>
            </a:pPr>
            <a:r>
              <a:rPr lang="en-US" sz="2400">
                <a:solidFill>
                  <a:srgbClr val="1D3864"/>
                </a:solidFill>
              </a:rPr>
              <a:t>Link: </a:t>
            </a:r>
            <a:r>
              <a:rPr lang="en-US" sz="2400">
                <a:solidFill>
                  <a:srgbClr val="1D3864"/>
                </a:solidFill>
                <a:hlinkClick r:id="rId5">
                  <a:extLst>
                    <a:ext uri="{A12FA001-AC4F-418D-AE19-62706E023703}">
                      <ahyp:hlinkClr xmlns:ahyp="http://schemas.microsoft.com/office/drawing/2018/hyperlinkcolor" val="tx"/>
                    </a:ext>
                  </a:extLst>
                </a:hlinkClick>
              </a:rPr>
              <a:t>https://jst.doded.mil/jst/</a:t>
            </a:r>
            <a:r>
              <a:rPr lang="en-US" sz="2400">
                <a:solidFill>
                  <a:srgbClr val="1D3864"/>
                </a:solidFill>
              </a:rPr>
              <a:t>.  </a:t>
            </a:r>
          </a:p>
        </p:txBody>
      </p:sp>
      <p:pic>
        <p:nvPicPr>
          <p:cNvPr id="17" name="Picture 16" descr="A blue and red logo&#10;&#10;Description automatically generated">
            <a:extLst>
              <a:ext uri="{FF2B5EF4-FFF2-40B4-BE49-F238E27FC236}">
                <a16:creationId xmlns:a16="http://schemas.microsoft.com/office/drawing/2014/main" id="{2FD5DDD3-13D4-F285-F2D2-7571F4CBB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2" name="TextBox 1">
            <a:extLst>
              <a:ext uri="{FF2B5EF4-FFF2-40B4-BE49-F238E27FC236}">
                <a16:creationId xmlns:a16="http://schemas.microsoft.com/office/drawing/2014/main" id="{0A632438-B0CC-2775-6633-8A7CD2BE38D3}"/>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66790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Joint Services Transcript</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TextBox 1">
            <a:extLst>
              <a:ext uri="{FF2B5EF4-FFF2-40B4-BE49-F238E27FC236}">
                <a16:creationId xmlns:a16="http://schemas.microsoft.com/office/drawing/2014/main" id="{60E9A444-C9EB-EF83-0043-FE22987B7877}"/>
              </a:ext>
            </a:extLst>
          </p:cNvPr>
          <p:cNvSpPr txBox="1"/>
          <p:nvPr/>
        </p:nvSpPr>
        <p:spPr>
          <a:xfrm>
            <a:off x="58985" y="760080"/>
            <a:ext cx="12054181" cy="6090385"/>
          </a:xfrm>
          <a:prstGeom prst="rect">
            <a:avLst/>
          </a:prstGeom>
          <a:noFill/>
        </p:spPr>
        <p:txBody>
          <a:bodyPr wrap="square" rtlCol="0">
            <a:spAutoFit/>
          </a:bodyPr>
          <a:lstStyle/>
          <a:p>
            <a:pPr marL="0" indent="0" algn="ctr">
              <a:lnSpc>
                <a:spcPct val="106000"/>
              </a:lnSpc>
              <a:spcBef>
                <a:spcPts val="0"/>
              </a:spcBef>
              <a:buNone/>
            </a:pPr>
            <a:r>
              <a:rPr lang="en-US" sz="2400" b="1">
                <a:solidFill>
                  <a:srgbClr val="1D3864"/>
                </a:solidFill>
                <a:cs typeface="Times New Roman"/>
              </a:rPr>
              <a:t>ACE ID</a:t>
            </a:r>
            <a:endParaRPr lang="en-US" sz="2400">
              <a:solidFill>
                <a:srgbClr val="1D3864"/>
              </a:solidFill>
              <a:cs typeface="Calibri" panose="020F0502020204030204"/>
            </a:endParaRPr>
          </a:p>
          <a:p>
            <a:pPr marL="457200" lvl="1" indent="0" algn="ctr">
              <a:lnSpc>
                <a:spcPct val="106000"/>
              </a:lnSpc>
              <a:spcBef>
                <a:spcPts val="0"/>
              </a:spcBef>
              <a:buNone/>
            </a:pPr>
            <a:r>
              <a:rPr lang="en-US" sz="2400">
                <a:solidFill>
                  <a:srgbClr val="1D3864"/>
                </a:solidFill>
                <a:cs typeface="Times New Roman"/>
              </a:rPr>
              <a:t>All courses and occupations reviewed by ACE have a corresponding ACE identification number (ACE ID). </a:t>
            </a:r>
          </a:p>
          <a:p>
            <a:pPr marL="457200" lvl="1" indent="0" algn="ctr">
              <a:lnSpc>
                <a:spcPct val="106000"/>
              </a:lnSpc>
              <a:spcBef>
                <a:spcPts val="0"/>
              </a:spcBef>
              <a:buNone/>
            </a:pPr>
            <a:endParaRPr lang="en-US" sz="2400" b="1">
              <a:solidFill>
                <a:srgbClr val="1D3864"/>
              </a:solidFill>
            </a:endParaRPr>
          </a:p>
          <a:p>
            <a:pPr algn="ctr"/>
            <a:r>
              <a:rPr lang="en-US" sz="2400" b="1">
                <a:solidFill>
                  <a:srgbClr val="1D3864"/>
                </a:solidFill>
              </a:rPr>
              <a:t>Credit Recommendations (CR) </a:t>
            </a:r>
          </a:p>
          <a:p>
            <a:pPr algn="ctr"/>
            <a:r>
              <a:rPr lang="en-US" sz="2400">
                <a:solidFill>
                  <a:srgbClr val="1D3864"/>
                </a:solidFill>
                <a:cs typeface="Times New Roman"/>
              </a:rPr>
              <a:t>Credit recommendations listed on a JST are based on each service member’s learning through military experience, academic exam scores, and academic courses completed while in the military. These credit recommendations have been evaluated by the American Council on Education (ACE) and designated in semester hours. </a:t>
            </a:r>
          </a:p>
          <a:p>
            <a:pPr algn="ctr"/>
            <a:endParaRPr lang="en-US" sz="2400" b="1">
              <a:solidFill>
                <a:srgbClr val="1D3864"/>
              </a:solidFill>
            </a:endParaRPr>
          </a:p>
          <a:p>
            <a:pPr algn="ctr"/>
            <a:r>
              <a:rPr lang="en-US" sz="2400" b="1">
                <a:solidFill>
                  <a:srgbClr val="1D3864"/>
                </a:solidFill>
              </a:rPr>
              <a:t>Semester Hours (SH)</a:t>
            </a:r>
          </a:p>
          <a:p>
            <a:pPr algn="ctr"/>
            <a:r>
              <a:rPr lang="en-US" sz="2400">
                <a:solidFill>
                  <a:srgbClr val="1D3864"/>
                </a:solidFill>
              </a:rPr>
              <a:t>ACE uses "Credits", "Hours", or "Semester Hours (SH)" interchangeably which refers to semester units using Carnegie Lecture Hours Equivalent (e.g., 3SH is 3 credits).</a:t>
            </a:r>
          </a:p>
          <a:p>
            <a:pPr algn="ctr"/>
            <a:endParaRPr lang="en-US" sz="2400">
              <a:solidFill>
                <a:srgbClr val="1D3864"/>
              </a:solidFill>
            </a:endParaRPr>
          </a:p>
          <a:p>
            <a:pPr algn="ctr"/>
            <a:r>
              <a:rPr lang="en-US" sz="2400" b="1">
                <a:solidFill>
                  <a:srgbClr val="1D3864"/>
                </a:solidFill>
              </a:rPr>
              <a:t>ACE CR Levels</a:t>
            </a:r>
          </a:p>
          <a:p>
            <a:pPr algn="ctr"/>
            <a:r>
              <a:rPr lang="en-US" sz="2400">
                <a:solidFill>
                  <a:srgbClr val="1D3864"/>
                </a:solidFill>
                <a:cs typeface="Times New Roman"/>
              </a:rPr>
              <a:t>V – Vocational |  L – Lower | U – Upper | G – Graduate</a:t>
            </a:r>
            <a:r>
              <a:rPr lang="en-US" sz="2400" b="1">
                <a:solidFill>
                  <a:srgbClr val="1D3864"/>
                </a:solidFill>
              </a:rPr>
              <a:t> </a:t>
            </a:r>
          </a:p>
        </p:txBody>
      </p:sp>
      <p:pic>
        <p:nvPicPr>
          <p:cNvPr id="8" name="Picture 7" descr="A blue and red logo&#10;&#10;Description automatically generated">
            <a:extLst>
              <a:ext uri="{FF2B5EF4-FFF2-40B4-BE49-F238E27FC236}">
                <a16:creationId xmlns:a16="http://schemas.microsoft.com/office/drawing/2014/main" id="{1E889E20-C286-19FA-1931-56F09E193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9" name="TextBox 8">
            <a:extLst>
              <a:ext uri="{FF2B5EF4-FFF2-40B4-BE49-F238E27FC236}">
                <a16:creationId xmlns:a16="http://schemas.microsoft.com/office/drawing/2014/main" id="{33BD8530-274C-D30E-6731-E808C63A6C8D}"/>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946638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Joint Services Transcript</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TextBox 1">
            <a:extLst>
              <a:ext uri="{FF2B5EF4-FFF2-40B4-BE49-F238E27FC236}">
                <a16:creationId xmlns:a16="http://schemas.microsoft.com/office/drawing/2014/main" id="{423D7822-4FD3-58FA-468E-CE8E70BA750D}"/>
              </a:ext>
            </a:extLst>
          </p:cNvPr>
          <p:cNvSpPr txBox="1"/>
          <p:nvPr/>
        </p:nvSpPr>
        <p:spPr>
          <a:xfrm>
            <a:off x="8336949" y="1382426"/>
            <a:ext cx="1547446" cy="461665"/>
          </a:xfrm>
          <a:prstGeom prst="rect">
            <a:avLst/>
          </a:prstGeom>
          <a:solidFill>
            <a:srgbClr val="1D3864"/>
          </a:solidFill>
          <a:ln>
            <a:solidFill>
              <a:schemeClr val="bg1"/>
            </a:solidFill>
          </a:ln>
        </p:spPr>
        <p:txBody>
          <a:bodyPr wrap="square" rtlCol="0">
            <a:spAutoFit/>
          </a:bodyPr>
          <a:lstStyle/>
          <a:p>
            <a:pPr algn="ctr"/>
            <a:r>
              <a:rPr lang="en-US" sz="2400" b="1">
                <a:solidFill>
                  <a:schemeClr val="bg1"/>
                </a:solidFill>
              </a:rPr>
              <a:t>Unofficial</a:t>
            </a:r>
            <a:endParaRPr lang="en-US" b="1">
              <a:solidFill>
                <a:schemeClr val="bg1"/>
              </a:solidFill>
            </a:endParaRPr>
          </a:p>
        </p:txBody>
      </p:sp>
      <p:sp>
        <p:nvSpPr>
          <p:cNvPr id="8" name="TextBox 7">
            <a:extLst>
              <a:ext uri="{FF2B5EF4-FFF2-40B4-BE49-F238E27FC236}">
                <a16:creationId xmlns:a16="http://schemas.microsoft.com/office/drawing/2014/main" id="{940E15F8-D157-3D38-2200-B3CBAE859674}"/>
              </a:ext>
            </a:extLst>
          </p:cNvPr>
          <p:cNvSpPr txBox="1"/>
          <p:nvPr/>
        </p:nvSpPr>
        <p:spPr>
          <a:xfrm>
            <a:off x="2348018" y="1382427"/>
            <a:ext cx="1547446" cy="461665"/>
          </a:xfrm>
          <a:prstGeom prst="rect">
            <a:avLst/>
          </a:prstGeom>
          <a:solidFill>
            <a:srgbClr val="1D3864"/>
          </a:solidFill>
          <a:ln>
            <a:solidFill>
              <a:schemeClr val="bg1"/>
            </a:solidFill>
          </a:ln>
        </p:spPr>
        <p:txBody>
          <a:bodyPr wrap="square" rtlCol="0">
            <a:spAutoFit/>
          </a:bodyPr>
          <a:lstStyle/>
          <a:p>
            <a:pPr algn="ctr"/>
            <a:r>
              <a:rPr lang="en-US" sz="2400" b="1">
                <a:solidFill>
                  <a:schemeClr val="bg1"/>
                </a:solidFill>
              </a:rPr>
              <a:t>Official</a:t>
            </a:r>
            <a:endParaRPr lang="en-US" b="1">
              <a:solidFill>
                <a:schemeClr val="bg1"/>
              </a:solidFill>
            </a:endParaRPr>
          </a:p>
        </p:txBody>
      </p:sp>
      <p:pic>
        <p:nvPicPr>
          <p:cNvPr id="9" name="Picture 8">
            <a:extLst>
              <a:ext uri="{FF2B5EF4-FFF2-40B4-BE49-F238E27FC236}">
                <a16:creationId xmlns:a16="http://schemas.microsoft.com/office/drawing/2014/main" id="{75D3C43B-303A-440D-FA26-F3DDD4159457}"/>
              </a:ext>
            </a:extLst>
          </p:cNvPr>
          <p:cNvPicPr>
            <a:picLocks noChangeAspect="1"/>
          </p:cNvPicPr>
          <p:nvPr/>
        </p:nvPicPr>
        <p:blipFill>
          <a:blip r:embed="rId5"/>
          <a:stretch>
            <a:fillRect/>
          </a:stretch>
        </p:blipFill>
        <p:spPr>
          <a:xfrm>
            <a:off x="6243483" y="1938295"/>
            <a:ext cx="5734378" cy="3153124"/>
          </a:xfrm>
          <a:prstGeom prst="rect">
            <a:avLst/>
          </a:prstGeom>
          <a:ln>
            <a:solidFill>
              <a:srgbClr val="1D3864"/>
            </a:solidFill>
          </a:ln>
        </p:spPr>
      </p:pic>
      <p:pic>
        <p:nvPicPr>
          <p:cNvPr id="10" name="Picture 9">
            <a:extLst>
              <a:ext uri="{FF2B5EF4-FFF2-40B4-BE49-F238E27FC236}">
                <a16:creationId xmlns:a16="http://schemas.microsoft.com/office/drawing/2014/main" id="{5EBF3A0C-163F-2B49-2D76-66D8F05953EC}"/>
              </a:ext>
            </a:extLst>
          </p:cNvPr>
          <p:cNvPicPr>
            <a:picLocks noChangeAspect="1"/>
          </p:cNvPicPr>
          <p:nvPr/>
        </p:nvPicPr>
        <p:blipFill>
          <a:blip r:embed="rId6"/>
          <a:stretch>
            <a:fillRect/>
          </a:stretch>
        </p:blipFill>
        <p:spPr>
          <a:xfrm>
            <a:off x="247412" y="1938295"/>
            <a:ext cx="5748659" cy="3153124"/>
          </a:xfrm>
          <a:prstGeom prst="rect">
            <a:avLst/>
          </a:prstGeom>
          <a:ln>
            <a:solidFill>
              <a:srgbClr val="1D3864"/>
            </a:solidFill>
          </a:ln>
        </p:spPr>
      </p:pic>
      <p:sp>
        <p:nvSpPr>
          <p:cNvPr id="11" name="Rectangle 10">
            <a:extLst>
              <a:ext uri="{FF2B5EF4-FFF2-40B4-BE49-F238E27FC236}">
                <a16:creationId xmlns:a16="http://schemas.microsoft.com/office/drawing/2014/main" id="{5F16CAD6-668B-4EC2-8BDB-DDD1339CC44D}"/>
              </a:ext>
            </a:extLst>
          </p:cNvPr>
          <p:cNvSpPr/>
          <p:nvPr/>
        </p:nvSpPr>
        <p:spPr>
          <a:xfrm>
            <a:off x="8635181" y="3858072"/>
            <a:ext cx="865870" cy="174828"/>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A48AB9C4-29CD-FFF6-5162-736FA14F8A05}"/>
              </a:ext>
            </a:extLst>
          </p:cNvPr>
          <p:cNvSpPr/>
          <p:nvPr/>
        </p:nvSpPr>
        <p:spPr>
          <a:xfrm>
            <a:off x="930405" y="4351381"/>
            <a:ext cx="573931" cy="169606"/>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3CE259C-41DE-5EDC-3DB8-5D112A79AD03}"/>
              </a:ext>
            </a:extLst>
          </p:cNvPr>
          <p:cNvSpPr/>
          <p:nvPr/>
        </p:nvSpPr>
        <p:spPr>
          <a:xfrm>
            <a:off x="6923166" y="4351381"/>
            <a:ext cx="775492" cy="169606"/>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35C9673C-EA75-18F5-EE6B-24B5C4427680}"/>
              </a:ext>
            </a:extLst>
          </p:cNvPr>
          <p:cNvSpPr/>
          <p:nvPr/>
        </p:nvSpPr>
        <p:spPr>
          <a:xfrm>
            <a:off x="3527175" y="4061818"/>
            <a:ext cx="1634760" cy="857374"/>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723F0474-BB27-685D-10C8-8C7E32603FB3}"/>
              </a:ext>
            </a:extLst>
          </p:cNvPr>
          <p:cNvSpPr/>
          <p:nvPr/>
        </p:nvSpPr>
        <p:spPr>
          <a:xfrm>
            <a:off x="9523173" y="4060835"/>
            <a:ext cx="1073543" cy="290546"/>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71E56798-E581-866C-B98C-0C410CDAEC61}"/>
              </a:ext>
            </a:extLst>
          </p:cNvPr>
          <p:cNvSpPr/>
          <p:nvPr/>
        </p:nvSpPr>
        <p:spPr>
          <a:xfrm>
            <a:off x="2639183" y="3858072"/>
            <a:ext cx="723449" cy="174828"/>
          </a:xfrm>
          <a:prstGeom prst="rect">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8" name="Picture 17" descr="A blue and red logo&#10;&#10;Description automatically generated">
            <a:extLst>
              <a:ext uri="{FF2B5EF4-FFF2-40B4-BE49-F238E27FC236}">
                <a16:creationId xmlns:a16="http://schemas.microsoft.com/office/drawing/2014/main" id="{2596B52C-8F65-DD30-3592-D6FE599909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9" name="TextBox 18">
            <a:extLst>
              <a:ext uri="{FF2B5EF4-FFF2-40B4-BE49-F238E27FC236}">
                <a16:creationId xmlns:a16="http://schemas.microsoft.com/office/drawing/2014/main" id="{3291B65B-DF99-93F1-9EAE-0021F83EBD30}"/>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374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3D24BA-9FB6-F42F-2EE0-7CE53EFFAE83}"/>
              </a:ext>
            </a:extLst>
          </p:cNvPr>
          <p:cNvPicPr>
            <a:picLocks noChangeAspect="1"/>
          </p:cNvPicPr>
          <p:nvPr/>
        </p:nvPicPr>
        <p:blipFill rotWithShape="1">
          <a:blip r:embed="rId2"/>
          <a:srcRect r="6154"/>
          <a:stretch/>
        </p:blipFill>
        <p:spPr>
          <a:xfrm>
            <a:off x="2759177" y="8709"/>
            <a:ext cx="6262905" cy="6858000"/>
          </a:xfrm>
          <a:prstGeom prst="rect">
            <a:avLst/>
          </a:prstGeom>
        </p:spPr>
      </p:pic>
      <p:sp>
        <p:nvSpPr>
          <p:cNvPr id="7" name="TextBox 6">
            <a:extLst>
              <a:ext uri="{FF2B5EF4-FFF2-40B4-BE49-F238E27FC236}">
                <a16:creationId xmlns:a16="http://schemas.microsoft.com/office/drawing/2014/main" id="{5155190C-2C70-38AE-7559-540540B9D03E}"/>
              </a:ext>
            </a:extLst>
          </p:cNvPr>
          <p:cNvSpPr txBox="1"/>
          <p:nvPr/>
        </p:nvSpPr>
        <p:spPr>
          <a:xfrm>
            <a:off x="568951" y="1012087"/>
            <a:ext cx="2051597" cy="369332"/>
          </a:xfrm>
          <a:prstGeom prst="rect">
            <a:avLst/>
          </a:prstGeom>
          <a:noFill/>
          <a:ln w="28575">
            <a:solidFill>
              <a:srgbClr val="14386B"/>
            </a:solidFill>
          </a:ln>
          <a:effectLst/>
        </p:spPr>
        <p:txBody>
          <a:bodyPr wrap="square" rtlCol="0">
            <a:spAutoFit/>
          </a:bodyPr>
          <a:lstStyle/>
          <a:p>
            <a:pPr algn="ctr"/>
            <a:r>
              <a:rPr lang="en-US">
                <a:solidFill>
                  <a:srgbClr val="14386B"/>
                </a:solidFill>
              </a:rPr>
              <a:t>Branch of Service</a:t>
            </a:r>
          </a:p>
        </p:txBody>
      </p:sp>
      <p:sp>
        <p:nvSpPr>
          <p:cNvPr id="10" name="TextBox 9">
            <a:extLst>
              <a:ext uri="{FF2B5EF4-FFF2-40B4-BE49-F238E27FC236}">
                <a16:creationId xmlns:a16="http://schemas.microsoft.com/office/drawing/2014/main" id="{E3926826-388D-FD12-69F0-6525C77EEC84}"/>
              </a:ext>
            </a:extLst>
          </p:cNvPr>
          <p:cNvSpPr txBox="1"/>
          <p:nvPr/>
        </p:nvSpPr>
        <p:spPr>
          <a:xfrm>
            <a:off x="42103" y="2338248"/>
            <a:ext cx="2167711" cy="646331"/>
          </a:xfrm>
          <a:prstGeom prst="rect">
            <a:avLst/>
          </a:prstGeom>
          <a:noFill/>
          <a:ln w="28575">
            <a:solidFill>
              <a:srgbClr val="14386B"/>
            </a:solidFill>
          </a:ln>
          <a:effectLst/>
        </p:spPr>
        <p:txBody>
          <a:bodyPr wrap="square" rtlCol="0">
            <a:spAutoFit/>
          </a:bodyPr>
          <a:lstStyle/>
          <a:p>
            <a:pPr algn="ctr"/>
            <a:r>
              <a:rPr lang="en-US">
                <a:solidFill>
                  <a:srgbClr val="14386B"/>
                </a:solidFill>
              </a:rPr>
              <a:t>Service Member Information</a:t>
            </a:r>
          </a:p>
        </p:txBody>
      </p:sp>
      <p:sp>
        <p:nvSpPr>
          <p:cNvPr id="12" name="TextBox 11">
            <a:extLst>
              <a:ext uri="{FF2B5EF4-FFF2-40B4-BE49-F238E27FC236}">
                <a16:creationId xmlns:a16="http://schemas.microsoft.com/office/drawing/2014/main" id="{63CFF17F-F2C0-BD48-5160-A966C38DC92B}"/>
              </a:ext>
            </a:extLst>
          </p:cNvPr>
          <p:cNvSpPr txBox="1"/>
          <p:nvPr/>
        </p:nvSpPr>
        <p:spPr>
          <a:xfrm>
            <a:off x="9141077" y="1003770"/>
            <a:ext cx="1976845" cy="369332"/>
          </a:xfrm>
          <a:prstGeom prst="rect">
            <a:avLst/>
          </a:prstGeom>
          <a:noFill/>
          <a:ln w="28575">
            <a:solidFill>
              <a:srgbClr val="14386B"/>
            </a:solidFill>
          </a:ln>
          <a:effectLst/>
        </p:spPr>
        <p:txBody>
          <a:bodyPr wrap="square" rtlCol="0">
            <a:spAutoFit/>
          </a:bodyPr>
          <a:lstStyle/>
          <a:p>
            <a:pPr algn="ctr"/>
            <a:r>
              <a:rPr lang="en-US">
                <a:solidFill>
                  <a:srgbClr val="14386B"/>
                </a:solidFill>
              </a:rPr>
              <a:t>ACE Seal</a:t>
            </a:r>
          </a:p>
        </p:txBody>
      </p:sp>
      <p:sp>
        <p:nvSpPr>
          <p:cNvPr id="14" name="TextBox 13">
            <a:extLst>
              <a:ext uri="{FF2B5EF4-FFF2-40B4-BE49-F238E27FC236}">
                <a16:creationId xmlns:a16="http://schemas.microsoft.com/office/drawing/2014/main" id="{A515C677-A1A2-FB56-193F-5902C8440329}"/>
              </a:ext>
            </a:extLst>
          </p:cNvPr>
          <p:cNvSpPr txBox="1"/>
          <p:nvPr/>
        </p:nvSpPr>
        <p:spPr>
          <a:xfrm>
            <a:off x="9602658" y="3237794"/>
            <a:ext cx="1976845" cy="369332"/>
          </a:xfrm>
          <a:prstGeom prst="rect">
            <a:avLst/>
          </a:prstGeom>
          <a:noFill/>
          <a:ln w="28575">
            <a:solidFill>
              <a:srgbClr val="14386B"/>
            </a:solidFill>
          </a:ln>
          <a:effectLst/>
        </p:spPr>
        <p:txBody>
          <a:bodyPr wrap="square" rtlCol="0">
            <a:spAutoFit/>
          </a:bodyPr>
          <a:lstStyle/>
          <a:p>
            <a:pPr algn="ctr"/>
            <a:r>
              <a:rPr lang="en-US">
                <a:solidFill>
                  <a:srgbClr val="14386B"/>
                </a:solidFill>
              </a:rPr>
              <a:t>Military Courses</a:t>
            </a:r>
          </a:p>
        </p:txBody>
      </p:sp>
      <p:sp>
        <p:nvSpPr>
          <p:cNvPr id="15" name="Arrow: Right 14">
            <a:extLst>
              <a:ext uri="{FF2B5EF4-FFF2-40B4-BE49-F238E27FC236}">
                <a16:creationId xmlns:a16="http://schemas.microsoft.com/office/drawing/2014/main" id="{15CF2AC2-F6F4-4A63-116D-3EF249108900}"/>
              </a:ext>
            </a:extLst>
          </p:cNvPr>
          <p:cNvSpPr/>
          <p:nvPr/>
        </p:nvSpPr>
        <p:spPr>
          <a:xfrm>
            <a:off x="2242126" y="4456752"/>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1FE524-FDB3-726C-CB40-2C6C5A02DCDB}"/>
              </a:ext>
            </a:extLst>
          </p:cNvPr>
          <p:cNvSpPr txBox="1"/>
          <p:nvPr/>
        </p:nvSpPr>
        <p:spPr>
          <a:xfrm>
            <a:off x="42103" y="4188014"/>
            <a:ext cx="2146681" cy="923330"/>
          </a:xfrm>
          <a:prstGeom prst="rect">
            <a:avLst/>
          </a:prstGeom>
          <a:noFill/>
          <a:ln w="28575">
            <a:solidFill>
              <a:srgbClr val="14386B"/>
            </a:solidFill>
          </a:ln>
          <a:effectLst/>
        </p:spPr>
        <p:txBody>
          <a:bodyPr wrap="square" rtlCol="0">
            <a:spAutoFit/>
          </a:bodyPr>
          <a:lstStyle/>
          <a:p>
            <a:pPr algn="ctr"/>
            <a:r>
              <a:rPr lang="en-US">
                <a:solidFill>
                  <a:srgbClr val="14386B"/>
                </a:solidFill>
              </a:rPr>
              <a:t>ACE Exhibit Information (Courses)</a:t>
            </a:r>
          </a:p>
        </p:txBody>
      </p:sp>
      <p:sp>
        <p:nvSpPr>
          <p:cNvPr id="18" name="Left Bracket 17">
            <a:extLst>
              <a:ext uri="{FF2B5EF4-FFF2-40B4-BE49-F238E27FC236}">
                <a16:creationId xmlns:a16="http://schemas.microsoft.com/office/drawing/2014/main" id="{558E968A-65CC-3D34-3280-CE34762F09CA}"/>
              </a:ext>
            </a:extLst>
          </p:cNvPr>
          <p:cNvSpPr/>
          <p:nvPr/>
        </p:nvSpPr>
        <p:spPr>
          <a:xfrm>
            <a:off x="2947153" y="3997515"/>
            <a:ext cx="217714" cy="1236335"/>
          </a:xfrm>
          <a:prstGeom prst="leftBracket">
            <a:avLst/>
          </a:prstGeom>
          <a:ln w="28575">
            <a:solidFill>
              <a:srgbClr val="1438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row: Right 18">
            <a:extLst>
              <a:ext uri="{FF2B5EF4-FFF2-40B4-BE49-F238E27FC236}">
                <a16:creationId xmlns:a16="http://schemas.microsoft.com/office/drawing/2014/main" id="{E5CA0EAD-6DA6-BAA2-6822-AC6C3D5E7BDD}"/>
              </a:ext>
            </a:extLst>
          </p:cNvPr>
          <p:cNvSpPr/>
          <p:nvPr/>
        </p:nvSpPr>
        <p:spPr>
          <a:xfrm>
            <a:off x="2263156" y="2485064"/>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Bracket 19">
            <a:extLst>
              <a:ext uri="{FF2B5EF4-FFF2-40B4-BE49-F238E27FC236}">
                <a16:creationId xmlns:a16="http://schemas.microsoft.com/office/drawing/2014/main" id="{C46D7E5B-2ED8-9853-4813-A5F358A7DA90}"/>
              </a:ext>
            </a:extLst>
          </p:cNvPr>
          <p:cNvSpPr/>
          <p:nvPr/>
        </p:nvSpPr>
        <p:spPr>
          <a:xfrm>
            <a:off x="2968183" y="2227108"/>
            <a:ext cx="217714" cy="786056"/>
          </a:xfrm>
          <a:prstGeom prst="leftBracket">
            <a:avLst/>
          </a:prstGeom>
          <a:ln w="28575">
            <a:solidFill>
              <a:srgbClr val="1438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row: Right 20">
            <a:extLst>
              <a:ext uri="{FF2B5EF4-FFF2-40B4-BE49-F238E27FC236}">
                <a16:creationId xmlns:a16="http://schemas.microsoft.com/office/drawing/2014/main" id="{80A8ED49-2F62-9CBD-1EDC-CA35F04D3E33}"/>
              </a:ext>
            </a:extLst>
          </p:cNvPr>
          <p:cNvSpPr/>
          <p:nvPr/>
        </p:nvSpPr>
        <p:spPr>
          <a:xfrm>
            <a:off x="2676456" y="1028721"/>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5BFC1661-B3AB-4A4A-9E59-4BAED502F799}"/>
              </a:ext>
            </a:extLst>
          </p:cNvPr>
          <p:cNvSpPr/>
          <p:nvPr/>
        </p:nvSpPr>
        <p:spPr>
          <a:xfrm flipH="1">
            <a:off x="8438960" y="1012087"/>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33E91D9D-F382-D3E4-8CA8-2E5BAC214D3C}"/>
              </a:ext>
            </a:extLst>
          </p:cNvPr>
          <p:cNvSpPr/>
          <p:nvPr/>
        </p:nvSpPr>
        <p:spPr>
          <a:xfrm flipH="1">
            <a:off x="8890709" y="3246111"/>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CF885E0-865D-8CBE-3006-3C4651D3591B}"/>
              </a:ext>
            </a:extLst>
          </p:cNvPr>
          <p:cNvSpPr/>
          <p:nvPr/>
        </p:nvSpPr>
        <p:spPr>
          <a:xfrm>
            <a:off x="7210696" y="6244045"/>
            <a:ext cx="313509" cy="348343"/>
          </a:xfrm>
          <a:prstGeom prst="rect">
            <a:avLst/>
          </a:prstGeom>
          <a:noFill/>
          <a:ln w="28575" cap="flat" cmpd="sng" algn="ctr">
            <a:solidFill>
              <a:srgbClr val="14386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DB6AE282-1BE7-6F94-A5BD-FE300C1B7041}"/>
              </a:ext>
            </a:extLst>
          </p:cNvPr>
          <p:cNvSpPr/>
          <p:nvPr/>
        </p:nvSpPr>
        <p:spPr>
          <a:xfrm>
            <a:off x="8342811" y="6287590"/>
            <a:ext cx="213349" cy="289867"/>
          </a:xfrm>
          <a:prstGeom prst="rect">
            <a:avLst/>
          </a:prstGeom>
          <a:noFill/>
          <a:ln w="28575" cap="flat" cmpd="sng" algn="ctr">
            <a:solidFill>
              <a:srgbClr val="14386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id="{CEBBAB6F-A5D1-036D-DC29-E420FA61E5A1}"/>
              </a:ext>
            </a:extLst>
          </p:cNvPr>
          <p:cNvSpPr txBox="1"/>
          <p:nvPr/>
        </p:nvSpPr>
        <p:spPr>
          <a:xfrm>
            <a:off x="9324702" y="5318449"/>
            <a:ext cx="2825194" cy="646331"/>
          </a:xfrm>
          <a:prstGeom prst="rect">
            <a:avLst/>
          </a:prstGeom>
          <a:noFill/>
          <a:ln w="28575">
            <a:solidFill>
              <a:srgbClr val="14386B"/>
            </a:solidFill>
          </a:ln>
          <a:effectLst/>
        </p:spPr>
        <p:txBody>
          <a:bodyPr wrap="square" rtlCol="0">
            <a:spAutoFit/>
          </a:bodyPr>
          <a:lstStyle/>
          <a:p>
            <a:pPr algn="ctr"/>
            <a:r>
              <a:rPr lang="en-US">
                <a:solidFill>
                  <a:srgbClr val="14386B"/>
                </a:solidFill>
              </a:rPr>
              <a:t>ACE Credit Recommendation Value</a:t>
            </a:r>
          </a:p>
        </p:txBody>
      </p:sp>
      <p:sp>
        <p:nvSpPr>
          <p:cNvPr id="2" name="TextBox 1">
            <a:extLst>
              <a:ext uri="{FF2B5EF4-FFF2-40B4-BE49-F238E27FC236}">
                <a16:creationId xmlns:a16="http://schemas.microsoft.com/office/drawing/2014/main" id="{1595A708-6579-E427-ABA1-662D7A052637}"/>
              </a:ext>
            </a:extLst>
          </p:cNvPr>
          <p:cNvSpPr txBox="1"/>
          <p:nvPr/>
        </p:nvSpPr>
        <p:spPr>
          <a:xfrm>
            <a:off x="9324702" y="6332011"/>
            <a:ext cx="2532755" cy="369332"/>
          </a:xfrm>
          <a:prstGeom prst="rect">
            <a:avLst/>
          </a:prstGeom>
          <a:noFill/>
          <a:ln w="28575">
            <a:solidFill>
              <a:srgbClr val="14386B"/>
            </a:solidFill>
          </a:ln>
          <a:effectLst/>
        </p:spPr>
        <p:txBody>
          <a:bodyPr wrap="square" rtlCol="0">
            <a:spAutoFit/>
          </a:bodyPr>
          <a:lstStyle/>
          <a:p>
            <a:pPr algn="ctr"/>
            <a:r>
              <a:rPr lang="en-US">
                <a:solidFill>
                  <a:srgbClr val="14386B"/>
                </a:solidFill>
              </a:rPr>
              <a:t>Level of Credit</a:t>
            </a:r>
          </a:p>
        </p:txBody>
      </p:sp>
      <p:sp>
        <p:nvSpPr>
          <p:cNvPr id="4" name="TextBox 3">
            <a:extLst>
              <a:ext uri="{FF2B5EF4-FFF2-40B4-BE49-F238E27FC236}">
                <a16:creationId xmlns:a16="http://schemas.microsoft.com/office/drawing/2014/main" id="{9DDA7A07-2381-E367-D4AB-2952FFDD579D}"/>
              </a:ext>
            </a:extLst>
          </p:cNvPr>
          <p:cNvSpPr txBox="1"/>
          <p:nvPr/>
        </p:nvSpPr>
        <p:spPr>
          <a:xfrm>
            <a:off x="42103" y="5703671"/>
            <a:ext cx="3127817" cy="923330"/>
          </a:xfrm>
          <a:prstGeom prst="rect">
            <a:avLst/>
          </a:prstGeom>
          <a:noFill/>
          <a:ln w="28575">
            <a:solidFill>
              <a:srgbClr val="14386B"/>
            </a:solidFill>
          </a:ln>
          <a:effectLst/>
        </p:spPr>
        <p:txBody>
          <a:bodyPr wrap="square" rtlCol="0">
            <a:spAutoFit/>
          </a:bodyPr>
          <a:lstStyle/>
          <a:p>
            <a:pPr algn="ctr"/>
            <a:r>
              <a:rPr lang="en-US">
                <a:solidFill>
                  <a:srgbClr val="14386B"/>
                </a:solidFill>
              </a:rPr>
              <a:t>1</a:t>
            </a:r>
            <a:r>
              <a:rPr lang="en-US" baseline="30000">
                <a:solidFill>
                  <a:srgbClr val="14386B"/>
                </a:solidFill>
              </a:rPr>
              <a:t>st</a:t>
            </a:r>
            <a:r>
              <a:rPr lang="en-US">
                <a:solidFill>
                  <a:srgbClr val="14386B"/>
                </a:solidFill>
              </a:rPr>
              <a:t>: ACE faculty review date</a:t>
            </a:r>
          </a:p>
          <a:p>
            <a:pPr algn="ctr"/>
            <a:r>
              <a:rPr lang="en-US">
                <a:solidFill>
                  <a:srgbClr val="14386B"/>
                </a:solidFill>
              </a:rPr>
              <a:t>2</a:t>
            </a:r>
            <a:r>
              <a:rPr lang="en-US" baseline="30000">
                <a:solidFill>
                  <a:srgbClr val="14386B"/>
                </a:solidFill>
              </a:rPr>
              <a:t>nd</a:t>
            </a:r>
            <a:r>
              <a:rPr lang="en-US">
                <a:solidFill>
                  <a:srgbClr val="14386B"/>
                </a:solidFill>
              </a:rPr>
              <a:t>: Administrative adjustments to course data </a:t>
            </a:r>
          </a:p>
        </p:txBody>
      </p:sp>
      <p:sp>
        <p:nvSpPr>
          <p:cNvPr id="5" name="Rectangle 4">
            <a:extLst>
              <a:ext uri="{FF2B5EF4-FFF2-40B4-BE49-F238E27FC236}">
                <a16:creationId xmlns:a16="http://schemas.microsoft.com/office/drawing/2014/main" id="{B9406868-E62E-6DA1-0EDF-51193CCFA0ED}"/>
              </a:ext>
            </a:extLst>
          </p:cNvPr>
          <p:cNvSpPr/>
          <p:nvPr/>
        </p:nvSpPr>
        <p:spPr>
          <a:xfrm>
            <a:off x="3749760" y="6583682"/>
            <a:ext cx="595818" cy="243841"/>
          </a:xfrm>
          <a:prstGeom prst="rect">
            <a:avLst/>
          </a:prstGeom>
          <a:noFill/>
          <a:ln w="28575" cap="flat" cmpd="sng" algn="ctr">
            <a:solidFill>
              <a:srgbClr val="14386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8" name="Connector: Elbow 7">
            <a:extLst>
              <a:ext uri="{FF2B5EF4-FFF2-40B4-BE49-F238E27FC236}">
                <a16:creationId xmlns:a16="http://schemas.microsoft.com/office/drawing/2014/main" id="{61B0FBF4-2FA2-CB5F-50B1-18F9A77A95DB}"/>
              </a:ext>
            </a:extLst>
          </p:cNvPr>
          <p:cNvCxnSpPr>
            <a:stCxn id="4" idx="3"/>
          </p:cNvCxnSpPr>
          <p:nvPr/>
        </p:nvCxnSpPr>
        <p:spPr>
          <a:xfrm>
            <a:off x="3169920" y="6165336"/>
            <a:ext cx="579840" cy="548973"/>
          </a:xfrm>
          <a:prstGeom prst="bentConnector3">
            <a:avLst/>
          </a:prstGeom>
          <a:ln w="38100">
            <a:solidFill>
              <a:srgbClr val="14386B"/>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9FD1315C-60E1-70C1-802D-5452FA5FD1D6}"/>
              </a:ext>
            </a:extLst>
          </p:cNvPr>
          <p:cNvCxnSpPr>
            <a:cxnSpLocks/>
          </p:cNvCxnSpPr>
          <p:nvPr/>
        </p:nvCxnSpPr>
        <p:spPr>
          <a:xfrm rot="10800000" flipV="1">
            <a:off x="7524206" y="5625731"/>
            <a:ext cx="1800509" cy="618314"/>
          </a:xfrm>
          <a:prstGeom prst="bentConnector3">
            <a:avLst>
              <a:gd name="adj1" fmla="val 29202"/>
            </a:avLst>
          </a:prstGeom>
          <a:ln w="38100">
            <a:solidFill>
              <a:srgbClr val="14386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D137039-E394-3A1E-A784-A33A66962A36}"/>
              </a:ext>
            </a:extLst>
          </p:cNvPr>
          <p:cNvCxnSpPr>
            <a:cxnSpLocks/>
            <a:stCxn id="2" idx="1"/>
          </p:cNvCxnSpPr>
          <p:nvPr/>
        </p:nvCxnSpPr>
        <p:spPr>
          <a:xfrm flipH="1">
            <a:off x="8556160" y="6516677"/>
            <a:ext cx="768542" cy="0"/>
          </a:xfrm>
          <a:prstGeom prst="straightConnector1">
            <a:avLst/>
          </a:prstGeom>
          <a:ln w="38100">
            <a:solidFill>
              <a:srgbClr val="14386B"/>
            </a:solidFill>
            <a:tailEnd type="triangle"/>
          </a:ln>
        </p:spPr>
        <p:style>
          <a:lnRef idx="1">
            <a:schemeClr val="accent1"/>
          </a:lnRef>
          <a:fillRef idx="0">
            <a:schemeClr val="accent1"/>
          </a:fillRef>
          <a:effectRef idx="0">
            <a:schemeClr val="accent1"/>
          </a:effectRef>
          <a:fontRef idx="minor">
            <a:schemeClr val="tx1"/>
          </a:fontRef>
        </p:style>
      </p:cxnSp>
      <p:sp>
        <p:nvSpPr>
          <p:cNvPr id="6" name="Left Bracket 5">
            <a:extLst>
              <a:ext uri="{FF2B5EF4-FFF2-40B4-BE49-F238E27FC236}">
                <a16:creationId xmlns:a16="http://schemas.microsoft.com/office/drawing/2014/main" id="{6110C435-3840-1D53-C80A-FC7570B01128}"/>
              </a:ext>
            </a:extLst>
          </p:cNvPr>
          <p:cNvSpPr/>
          <p:nvPr/>
        </p:nvSpPr>
        <p:spPr>
          <a:xfrm flipH="1">
            <a:off x="8310897" y="2079059"/>
            <a:ext cx="217713" cy="1021191"/>
          </a:xfrm>
          <a:prstGeom prst="leftBracket">
            <a:avLst/>
          </a:prstGeom>
          <a:ln w="28575">
            <a:solidFill>
              <a:srgbClr val="1438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5BE278D9-F94E-71CF-D826-C1F5A09B4A7F}"/>
              </a:ext>
            </a:extLst>
          </p:cNvPr>
          <p:cNvSpPr txBox="1"/>
          <p:nvPr/>
        </p:nvSpPr>
        <p:spPr>
          <a:xfrm>
            <a:off x="9324702" y="2376480"/>
            <a:ext cx="1976845" cy="369332"/>
          </a:xfrm>
          <a:prstGeom prst="rect">
            <a:avLst/>
          </a:prstGeom>
          <a:noFill/>
          <a:ln w="28575">
            <a:solidFill>
              <a:srgbClr val="14386B"/>
            </a:solidFill>
          </a:ln>
          <a:effectLst/>
        </p:spPr>
        <p:txBody>
          <a:bodyPr wrap="square" rtlCol="0">
            <a:spAutoFit/>
          </a:bodyPr>
          <a:lstStyle/>
          <a:p>
            <a:pPr algn="ctr"/>
            <a:r>
              <a:rPr lang="en-US">
                <a:solidFill>
                  <a:srgbClr val="14386B"/>
                </a:solidFill>
              </a:rPr>
              <a:t>College Recipient</a:t>
            </a:r>
          </a:p>
        </p:txBody>
      </p:sp>
      <p:sp>
        <p:nvSpPr>
          <p:cNvPr id="13" name="Arrow: Right 12">
            <a:extLst>
              <a:ext uri="{FF2B5EF4-FFF2-40B4-BE49-F238E27FC236}">
                <a16:creationId xmlns:a16="http://schemas.microsoft.com/office/drawing/2014/main" id="{C60D1C65-FC6C-7EE3-C0EC-0676BFE76EB1}"/>
              </a:ext>
            </a:extLst>
          </p:cNvPr>
          <p:cNvSpPr/>
          <p:nvPr/>
        </p:nvSpPr>
        <p:spPr>
          <a:xfrm flipH="1">
            <a:off x="8612753" y="2384797"/>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8A6E104-FFD4-169B-F2E3-E23B605D5CFF}"/>
              </a:ext>
            </a:extLst>
          </p:cNvPr>
          <p:cNvSpPr txBox="1"/>
          <p:nvPr/>
        </p:nvSpPr>
        <p:spPr>
          <a:xfrm>
            <a:off x="11639550" y="6473078"/>
            <a:ext cx="552449" cy="369332"/>
          </a:xfrm>
          <a:prstGeom prst="rect">
            <a:avLst/>
          </a:prstGeom>
          <a:noFill/>
        </p:spPr>
        <p:txBody>
          <a:bodyPr wrap="square" rtlCol="0">
            <a:spAutoFit/>
          </a:bodyPr>
          <a:lstStyle/>
          <a:p>
            <a:r>
              <a:rPr lang="en-US">
                <a:solidFill>
                  <a:schemeClr val="bg1">
                    <a:lumMod val="95000"/>
                  </a:schemeClr>
                </a:solidFill>
              </a:rPr>
              <a:t>CG</a:t>
            </a:r>
          </a:p>
        </p:txBody>
      </p:sp>
      <p:sp>
        <p:nvSpPr>
          <p:cNvPr id="9" name="TextBox 8">
            <a:extLst>
              <a:ext uri="{FF2B5EF4-FFF2-40B4-BE49-F238E27FC236}">
                <a16:creationId xmlns:a16="http://schemas.microsoft.com/office/drawing/2014/main" id="{611063FC-7DD1-8135-9396-261CD9D1366C}"/>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97456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4" grpId="0" animBg="1"/>
      <p:bldP spid="15" grpId="0" animBg="1"/>
      <p:bldP spid="16" grpId="0" animBg="1"/>
      <p:bldP spid="18" grpId="0" animBg="1"/>
      <p:bldP spid="19" grpId="0" animBg="1"/>
      <p:bldP spid="20" grpId="0" animBg="1"/>
      <p:bldP spid="21" grpId="0" animBg="1"/>
      <p:bldP spid="22" grpId="0" animBg="1"/>
      <p:bldP spid="24" grpId="0" animBg="1"/>
      <p:bldP spid="25" grpId="0" animBg="1"/>
      <p:bldP spid="26" grpId="0" animBg="1"/>
      <p:bldP spid="27" grpId="0" animBg="1"/>
      <p:bldP spid="2" grpId="0" animBg="1"/>
      <p:bldP spid="4" grpId="0" animBg="1"/>
      <p:bldP spid="5" grpId="0" animBg="1"/>
      <p:bldP spid="6"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20EF77-8E4D-9663-C083-F698EF6CE92E}"/>
              </a:ext>
            </a:extLst>
          </p:cNvPr>
          <p:cNvPicPr>
            <a:picLocks noChangeAspect="1"/>
          </p:cNvPicPr>
          <p:nvPr/>
        </p:nvPicPr>
        <p:blipFill rotWithShape="1">
          <a:blip r:embed="rId2"/>
          <a:srcRect l="867" r="6059"/>
          <a:stretch/>
        </p:blipFill>
        <p:spPr>
          <a:xfrm>
            <a:off x="2717074" y="109537"/>
            <a:ext cx="6400800" cy="6638925"/>
          </a:xfrm>
          <a:prstGeom prst="rect">
            <a:avLst/>
          </a:prstGeom>
        </p:spPr>
      </p:pic>
      <p:sp>
        <p:nvSpPr>
          <p:cNvPr id="4" name="Arrow: Right 3">
            <a:extLst>
              <a:ext uri="{FF2B5EF4-FFF2-40B4-BE49-F238E27FC236}">
                <a16:creationId xmlns:a16="http://schemas.microsoft.com/office/drawing/2014/main" id="{774985A1-2AC0-00FD-9F5C-C5007F6EFD5A}"/>
              </a:ext>
            </a:extLst>
          </p:cNvPr>
          <p:cNvSpPr/>
          <p:nvPr/>
        </p:nvSpPr>
        <p:spPr>
          <a:xfrm>
            <a:off x="2145231" y="2459222"/>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D0ED56-2342-E8FF-9352-1891DF233F5D}"/>
              </a:ext>
            </a:extLst>
          </p:cNvPr>
          <p:cNvSpPr txBox="1"/>
          <p:nvPr/>
        </p:nvSpPr>
        <p:spPr>
          <a:xfrm>
            <a:off x="37726" y="2181772"/>
            <a:ext cx="2051596" cy="923330"/>
          </a:xfrm>
          <a:prstGeom prst="rect">
            <a:avLst/>
          </a:prstGeom>
          <a:noFill/>
          <a:ln w="28575">
            <a:solidFill>
              <a:srgbClr val="14386B"/>
            </a:solidFill>
          </a:ln>
          <a:effectLst/>
        </p:spPr>
        <p:txBody>
          <a:bodyPr wrap="square" rtlCol="0">
            <a:spAutoFit/>
          </a:bodyPr>
          <a:lstStyle/>
          <a:p>
            <a:pPr algn="ctr"/>
            <a:r>
              <a:rPr lang="en-US">
                <a:solidFill>
                  <a:srgbClr val="14386B"/>
                </a:solidFill>
              </a:rPr>
              <a:t>ACE Exhibit Information (Experience)</a:t>
            </a:r>
          </a:p>
        </p:txBody>
      </p:sp>
      <p:sp>
        <p:nvSpPr>
          <p:cNvPr id="7" name="Left Bracket 6">
            <a:extLst>
              <a:ext uri="{FF2B5EF4-FFF2-40B4-BE49-F238E27FC236}">
                <a16:creationId xmlns:a16="http://schemas.microsoft.com/office/drawing/2014/main" id="{014B9B72-F650-8196-88E2-3B1560584618}"/>
              </a:ext>
            </a:extLst>
          </p:cNvPr>
          <p:cNvSpPr/>
          <p:nvPr/>
        </p:nvSpPr>
        <p:spPr>
          <a:xfrm>
            <a:off x="2840461" y="917276"/>
            <a:ext cx="217714" cy="3767935"/>
          </a:xfrm>
          <a:prstGeom prst="leftBracket">
            <a:avLst/>
          </a:prstGeom>
          <a:ln w="28575">
            <a:solidFill>
              <a:srgbClr val="1438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D4775BF6-31DA-0FDA-26FA-3C6BDA64CF6C}"/>
              </a:ext>
            </a:extLst>
          </p:cNvPr>
          <p:cNvSpPr txBox="1"/>
          <p:nvPr/>
        </p:nvSpPr>
        <p:spPr>
          <a:xfrm>
            <a:off x="9892935" y="109537"/>
            <a:ext cx="2229396" cy="369332"/>
          </a:xfrm>
          <a:prstGeom prst="rect">
            <a:avLst/>
          </a:prstGeom>
          <a:noFill/>
          <a:ln w="28575">
            <a:solidFill>
              <a:srgbClr val="14386B"/>
            </a:solidFill>
          </a:ln>
          <a:effectLst/>
        </p:spPr>
        <p:txBody>
          <a:bodyPr wrap="square" rtlCol="0">
            <a:spAutoFit/>
          </a:bodyPr>
          <a:lstStyle/>
          <a:p>
            <a:pPr algn="ctr"/>
            <a:r>
              <a:rPr lang="en-US">
                <a:solidFill>
                  <a:srgbClr val="14386B"/>
                </a:solidFill>
              </a:rPr>
              <a:t>Military Experience</a:t>
            </a:r>
          </a:p>
        </p:txBody>
      </p:sp>
      <p:sp>
        <p:nvSpPr>
          <p:cNvPr id="9" name="Arrow: Right 8">
            <a:extLst>
              <a:ext uri="{FF2B5EF4-FFF2-40B4-BE49-F238E27FC236}">
                <a16:creationId xmlns:a16="http://schemas.microsoft.com/office/drawing/2014/main" id="{9CB60851-5CB5-3B98-D6B4-A93325B7ED5A}"/>
              </a:ext>
            </a:extLst>
          </p:cNvPr>
          <p:cNvSpPr/>
          <p:nvPr/>
        </p:nvSpPr>
        <p:spPr>
          <a:xfrm flipH="1">
            <a:off x="9047460" y="117854"/>
            <a:ext cx="775134"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red logo&#10;&#10;Description automatically generated">
            <a:extLst>
              <a:ext uri="{FF2B5EF4-FFF2-40B4-BE49-F238E27FC236}">
                <a16:creationId xmlns:a16="http://schemas.microsoft.com/office/drawing/2014/main" id="{386AB621-7AD4-2657-BF27-E392A8709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06609D9B-FEF5-DCF2-E550-BBEB42A60EE2}"/>
              </a:ext>
            </a:extLst>
          </p:cNvPr>
          <p:cNvSpPr txBox="1"/>
          <p:nvPr/>
        </p:nvSpPr>
        <p:spPr>
          <a:xfrm>
            <a:off x="11639550" y="6473078"/>
            <a:ext cx="552449" cy="369332"/>
          </a:xfrm>
          <a:prstGeom prst="rect">
            <a:avLst/>
          </a:prstGeom>
          <a:noFill/>
        </p:spPr>
        <p:txBody>
          <a:bodyPr wrap="square" rtlCol="0">
            <a:spAutoFit/>
          </a:bodyPr>
          <a:lstStyle/>
          <a:p>
            <a:r>
              <a:rPr lang="en-US">
                <a:solidFill>
                  <a:schemeClr val="bg1">
                    <a:lumMod val="95000"/>
                  </a:schemeClr>
                </a:solidFill>
              </a:rPr>
              <a:t>CG</a:t>
            </a:r>
          </a:p>
        </p:txBody>
      </p:sp>
      <p:sp>
        <p:nvSpPr>
          <p:cNvPr id="10" name="TextBox 9">
            <a:extLst>
              <a:ext uri="{FF2B5EF4-FFF2-40B4-BE49-F238E27FC236}">
                <a16:creationId xmlns:a16="http://schemas.microsoft.com/office/drawing/2014/main" id="{0FF52936-B852-68E6-CEE7-DC512201C5C9}"/>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68891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86FF6-7128-9232-77EE-1D40A595320D}"/>
              </a:ext>
            </a:extLst>
          </p:cNvPr>
          <p:cNvPicPr>
            <a:picLocks noChangeAspect="1"/>
          </p:cNvPicPr>
          <p:nvPr/>
        </p:nvPicPr>
        <p:blipFill rotWithShape="1">
          <a:blip r:embed="rId2"/>
          <a:srcRect l="2352" r="7260"/>
          <a:stretch/>
        </p:blipFill>
        <p:spPr>
          <a:xfrm>
            <a:off x="2975081" y="676275"/>
            <a:ext cx="6241838" cy="5505450"/>
          </a:xfrm>
          <a:prstGeom prst="rect">
            <a:avLst/>
          </a:prstGeom>
        </p:spPr>
      </p:pic>
      <p:sp>
        <p:nvSpPr>
          <p:cNvPr id="2" name="TextBox 1">
            <a:extLst>
              <a:ext uri="{FF2B5EF4-FFF2-40B4-BE49-F238E27FC236}">
                <a16:creationId xmlns:a16="http://schemas.microsoft.com/office/drawing/2014/main" id="{EC67092E-A315-8B3A-E47F-3D82C841C4E5}"/>
              </a:ext>
            </a:extLst>
          </p:cNvPr>
          <p:cNvSpPr txBox="1"/>
          <p:nvPr/>
        </p:nvSpPr>
        <p:spPr>
          <a:xfrm>
            <a:off x="226254" y="541956"/>
            <a:ext cx="2051597" cy="646331"/>
          </a:xfrm>
          <a:prstGeom prst="rect">
            <a:avLst/>
          </a:prstGeom>
          <a:noFill/>
          <a:ln w="28575">
            <a:solidFill>
              <a:srgbClr val="14386B"/>
            </a:solidFill>
          </a:ln>
          <a:effectLst/>
        </p:spPr>
        <p:txBody>
          <a:bodyPr wrap="square" rtlCol="0">
            <a:spAutoFit/>
          </a:bodyPr>
          <a:lstStyle/>
          <a:p>
            <a:pPr algn="ctr"/>
            <a:r>
              <a:rPr lang="en-US">
                <a:solidFill>
                  <a:srgbClr val="14386B"/>
                </a:solidFill>
              </a:rPr>
              <a:t>College Level Test Scores</a:t>
            </a:r>
          </a:p>
        </p:txBody>
      </p:sp>
      <p:sp>
        <p:nvSpPr>
          <p:cNvPr id="3" name="Arrow: Right 2">
            <a:extLst>
              <a:ext uri="{FF2B5EF4-FFF2-40B4-BE49-F238E27FC236}">
                <a16:creationId xmlns:a16="http://schemas.microsoft.com/office/drawing/2014/main" id="{D9592711-8FBA-74A1-B74B-39B706C47253}"/>
              </a:ext>
            </a:extLst>
          </p:cNvPr>
          <p:cNvSpPr/>
          <p:nvPr/>
        </p:nvSpPr>
        <p:spPr>
          <a:xfrm>
            <a:off x="2336825" y="692909"/>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F1C06C-9377-A1D1-5679-8717F1AF4129}"/>
              </a:ext>
            </a:extLst>
          </p:cNvPr>
          <p:cNvSpPr txBox="1"/>
          <p:nvPr/>
        </p:nvSpPr>
        <p:spPr>
          <a:xfrm>
            <a:off x="9914149" y="1058237"/>
            <a:ext cx="1976845" cy="646331"/>
          </a:xfrm>
          <a:prstGeom prst="rect">
            <a:avLst/>
          </a:prstGeom>
          <a:noFill/>
          <a:ln w="28575">
            <a:solidFill>
              <a:srgbClr val="14386B"/>
            </a:solidFill>
          </a:ln>
          <a:effectLst/>
        </p:spPr>
        <p:txBody>
          <a:bodyPr wrap="square" rtlCol="0">
            <a:spAutoFit/>
          </a:bodyPr>
          <a:lstStyle/>
          <a:p>
            <a:pPr algn="ctr"/>
            <a:r>
              <a:rPr lang="en-US">
                <a:solidFill>
                  <a:srgbClr val="14386B"/>
                </a:solidFill>
              </a:rPr>
              <a:t>Other Learning Experiences</a:t>
            </a:r>
          </a:p>
        </p:txBody>
      </p:sp>
      <p:sp>
        <p:nvSpPr>
          <p:cNvPr id="6" name="Arrow: Right 5">
            <a:extLst>
              <a:ext uri="{FF2B5EF4-FFF2-40B4-BE49-F238E27FC236}">
                <a16:creationId xmlns:a16="http://schemas.microsoft.com/office/drawing/2014/main" id="{A492E75C-8B8F-F035-97AF-438D32F981A0}"/>
              </a:ext>
            </a:extLst>
          </p:cNvPr>
          <p:cNvSpPr/>
          <p:nvPr/>
        </p:nvSpPr>
        <p:spPr>
          <a:xfrm flipH="1">
            <a:off x="9195512" y="1199598"/>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A3E7A16-A0B8-1F79-030A-D026126C273B}"/>
              </a:ext>
            </a:extLst>
          </p:cNvPr>
          <p:cNvSpPr txBox="1"/>
          <p:nvPr/>
        </p:nvSpPr>
        <p:spPr>
          <a:xfrm>
            <a:off x="9736436" y="3165417"/>
            <a:ext cx="2154558" cy="2308324"/>
          </a:xfrm>
          <a:prstGeom prst="rect">
            <a:avLst/>
          </a:prstGeom>
          <a:noFill/>
          <a:ln w="28575">
            <a:solidFill>
              <a:srgbClr val="14386B"/>
            </a:solidFill>
          </a:ln>
          <a:effectLst/>
        </p:spPr>
        <p:txBody>
          <a:bodyPr wrap="square" rtlCol="0">
            <a:spAutoFit/>
          </a:bodyPr>
          <a:lstStyle/>
          <a:p>
            <a:pPr algn="ctr"/>
            <a:r>
              <a:rPr lang="en-US">
                <a:solidFill>
                  <a:srgbClr val="14386B"/>
                </a:solidFill>
              </a:rPr>
              <a:t>Service member’s professional education  and training experiences that do not have official ACE credit recommendations. </a:t>
            </a:r>
          </a:p>
        </p:txBody>
      </p:sp>
      <p:sp>
        <p:nvSpPr>
          <p:cNvPr id="8" name="Arrow: Right 7">
            <a:extLst>
              <a:ext uri="{FF2B5EF4-FFF2-40B4-BE49-F238E27FC236}">
                <a16:creationId xmlns:a16="http://schemas.microsoft.com/office/drawing/2014/main" id="{6779CD15-8D19-B561-97C0-84010219FC8C}"/>
              </a:ext>
            </a:extLst>
          </p:cNvPr>
          <p:cNvSpPr/>
          <p:nvPr/>
        </p:nvSpPr>
        <p:spPr>
          <a:xfrm flipH="1">
            <a:off x="8999570" y="4143230"/>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Bracket 9">
            <a:extLst>
              <a:ext uri="{FF2B5EF4-FFF2-40B4-BE49-F238E27FC236}">
                <a16:creationId xmlns:a16="http://schemas.microsoft.com/office/drawing/2014/main" id="{76E374D6-BBCB-3DC9-4CC8-0A959F9C5F1B}"/>
              </a:ext>
            </a:extLst>
          </p:cNvPr>
          <p:cNvSpPr/>
          <p:nvPr/>
        </p:nvSpPr>
        <p:spPr>
          <a:xfrm flipH="1">
            <a:off x="8696675" y="2493525"/>
            <a:ext cx="217714" cy="3662073"/>
          </a:xfrm>
          <a:prstGeom prst="leftBracket">
            <a:avLst/>
          </a:prstGeom>
          <a:ln w="28575">
            <a:solidFill>
              <a:srgbClr val="1438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A blue and red logo&#10;&#10;Description automatically generated">
            <a:extLst>
              <a:ext uri="{FF2B5EF4-FFF2-40B4-BE49-F238E27FC236}">
                <a16:creationId xmlns:a16="http://schemas.microsoft.com/office/drawing/2014/main" id="{8B531243-A0BD-48F5-F514-1ED5A76F0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1" name="TextBox 10">
            <a:extLst>
              <a:ext uri="{FF2B5EF4-FFF2-40B4-BE49-F238E27FC236}">
                <a16:creationId xmlns:a16="http://schemas.microsoft.com/office/drawing/2014/main" id="{2F8379E4-825E-95C9-6E4F-9B72A0AE41C6}"/>
              </a:ext>
            </a:extLst>
          </p:cNvPr>
          <p:cNvSpPr txBox="1"/>
          <p:nvPr/>
        </p:nvSpPr>
        <p:spPr>
          <a:xfrm>
            <a:off x="11639550" y="6473078"/>
            <a:ext cx="552449" cy="369332"/>
          </a:xfrm>
          <a:prstGeom prst="rect">
            <a:avLst/>
          </a:prstGeom>
          <a:noFill/>
        </p:spPr>
        <p:txBody>
          <a:bodyPr wrap="square" rtlCol="0">
            <a:spAutoFit/>
          </a:bodyPr>
          <a:lstStyle/>
          <a:p>
            <a:r>
              <a:rPr lang="en-US">
                <a:solidFill>
                  <a:schemeClr val="bg1">
                    <a:lumMod val="95000"/>
                  </a:schemeClr>
                </a:solidFill>
              </a:rPr>
              <a:t>CG</a:t>
            </a:r>
          </a:p>
        </p:txBody>
      </p:sp>
      <p:sp>
        <p:nvSpPr>
          <p:cNvPr id="12" name="TextBox 11">
            <a:extLst>
              <a:ext uri="{FF2B5EF4-FFF2-40B4-BE49-F238E27FC236}">
                <a16:creationId xmlns:a16="http://schemas.microsoft.com/office/drawing/2014/main" id="{313BE17D-84E8-5739-1DD0-11764244D239}"/>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39891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19792"/>
            <a:ext cx="12191999" cy="771896"/>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ea typeface="+mn-lt"/>
                <a:cs typeface="+mn-lt"/>
              </a:rPr>
              <a:t>Big Bump</a:t>
            </a:r>
            <a:endParaRPr lang="en-US"/>
          </a:p>
        </p:txBody>
      </p:sp>
      <p:sp>
        <p:nvSpPr>
          <p:cNvPr id="8" name="TextBox 7">
            <a:extLst>
              <a:ext uri="{FF2B5EF4-FFF2-40B4-BE49-F238E27FC236}">
                <a16:creationId xmlns:a16="http://schemas.microsoft.com/office/drawing/2014/main" id="{98F85568-84A2-678B-BC72-48CBABF2E3E9}"/>
              </a:ext>
            </a:extLst>
          </p:cNvPr>
          <p:cNvSpPr txBox="1"/>
          <p:nvPr/>
        </p:nvSpPr>
        <p:spPr>
          <a:xfrm>
            <a:off x="612138" y="992691"/>
            <a:ext cx="10971361" cy="4401205"/>
          </a:xfrm>
          <a:prstGeom prst="rect">
            <a:avLst/>
          </a:prstGeom>
          <a:noFill/>
        </p:spPr>
        <p:txBody>
          <a:bodyPr wrap="square" lIns="91440" tIns="45720" rIns="91440" bIns="45720" anchor="t">
            <a:spAutoFit/>
          </a:bodyPr>
          <a:lstStyle/>
          <a:p>
            <a:pPr indent="-457200">
              <a:buFont typeface="Arial" panose="020B0604020202020204" pitchFamily="34" charset="0"/>
              <a:buChar char="•"/>
            </a:pPr>
            <a:r>
              <a:rPr lang="en-US" sz="4000">
                <a:solidFill>
                  <a:srgbClr val="1D3864"/>
                </a:solidFill>
              </a:rPr>
              <a:t>CPL Bump with 15 units: </a:t>
            </a:r>
            <a:r>
              <a:rPr lang="en-US" sz="4000">
                <a:solidFill>
                  <a:srgbClr val="C00000"/>
                </a:solidFill>
              </a:rPr>
              <a:t>49%</a:t>
            </a:r>
            <a:r>
              <a:rPr lang="en-US" sz="4000"/>
              <a:t> </a:t>
            </a:r>
            <a:r>
              <a:rPr lang="en-US" sz="4000">
                <a:solidFill>
                  <a:srgbClr val="1D3864"/>
                </a:solidFill>
              </a:rPr>
              <a:t>vs. 27%. </a:t>
            </a:r>
            <a:endParaRPr lang="en-US" sz="4000">
              <a:solidFill>
                <a:srgbClr val="1D3864"/>
              </a:solidFill>
              <a:cs typeface="Calibri"/>
            </a:endParaRPr>
          </a:p>
          <a:p>
            <a:pPr marL="461645" indent="-461645">
              <a:buFont typeface="Arial" panose="020B0604020202020204" pitchFamily="34" charset="0"/>
              <a:buChar char="•"/>
            </a:pPr>
            <a:r>
              <a:rPr lang="en-US" sz="4000">
                <a:solidFill>
                  <a:srgbClr val="1D3864"/>
                </a:solidFill>
                <a:cs typeface="Times New Roman"/>
              </a:rPr>
              <a:t>Reduced time to degree:</a:t>
            </a:r>
            <a:r>
              <a:rPr lang="en-US" sz="4000">
                <a:solidFill>
                  <a:schemeClr val="tx1">
                    <a:lumMod val="75000"/>
                    <a:lumOff val="25000"/>
                  </a:schemeClr>
                </a:solidFill>
                <a:cs typeface="Times New Roman"/>
              </a:rPr>
              <a:t> </a:t>
            </a:r>
            <a:r>
              <a:rPr lang="en-US" sz="4000">
                <a:solidFill>
                  <a:srgbClr val="C00000"/>
                </a:solidFill>
                <a:cs typeface="Times New Roman"/>
              </a:rPr>
              <a:t>9-14</a:t>
            </a:r>
            <a:r>
              <a:rPr lang="en-US" sz="4000">
                <a:solidFill>
                  <a:schemeClr val="tx1">
                    <a:lumMod val="75000"/>
                    <a:lumOff val="25000"/>
                  </a:schemeClr>
                </a:solidFill>
                <a:cs typeface="Times New Roman"/>
              </a:rPr>
              <a:t> </a:t>
            </a:r>
            <a:r>
              <a:rPr lang="en-US" sz="4000">
                <a:solidFill>
                  <a:srgbClr val="1D3864"/>
                </a:solidFill>
                <a:cs typeface="Times New Roman"/>
              </a:rPr>
              <a:t>months.</a:t>
            </a:r>
            <a:endParaRPr lang="en-US" sz="4000">
              <a:solidFill>
                <a:srgbClr val="1D3864"/>
              </a:solidFill>
              <a:ea typeface="Source Sans Pro"/>
              <a:cs typeface="Times New Roman"/>
            </a:endParaRPr>
          </a:p>
          <a:p>
            <a:pPr marL="461645" indent="-461645">
              <a:buFont typeface="Arial" panose="020B0604020202020204" pitchFamily="34" charset="0"/>
              <a:buChar char="•"/>
            </a:pPr>
            <a:r>
              <a:rPr lang="en-US" sz="4000">
                <a:solidFill>
                  <a:srgbClr val="1D3864"/>
                </a:solidFill>
                <a:cs typeface="Times New Roman"/>
              </a:rPr>
              <a:t>Savings </a:t>
            </a:r>
            <a:r>
              <a:rPr lang="en-US" sz="4000">
                <a:solidFill>
                  <a:srgbClr val="C00000"/>
                </a:solidFill>
                <a:cs typeface="Times New Roman"/>
              </a:rPr>
              <a:t>69K </a:t>
            </a:r>
            <a:r>
              <a:rPr lang="en-US" sz="4000">
                <a:solidFill>
                  <a:srgbClr val="1D3864"/>
                </a:solidFill>
                <a:cs typeface="Times New Roman"/>
              </a:rPr>
              <a:t>for CA &amp; 48K for U.S. veterans.</a:t>
            </a:r>
            <a:endParaRPr lang="en-US" sz="4000">
              <a:solidFill>
                <a:srgbClr val="1D3864"/>
              </a:solidFill>
              <a:ea typeface="Source Sans Pro"/>
              <a:cs typeface="Times New Roman"/>
            </a:endParaRPr>
          </a:p>
          <a:p>
            <a:pPr marL="461645" indent="-461645">
              <a:buFont typeface="Arial" panose="020B0604020202020204" pitchFamily="34" charset="0"/>
              <a:buChar char="•"/>
            </a:pPr>
            <a:r>
              <a:rPr lang="en-US" sz="4000">
                <a:solidFill>
                  <a:srgbClr val="1D3864"/>
                </a:solidFill>
                <a:cs typeface="Times New Roman"/>
              </a:rPr>
              <a:t>Enrollment: </a:t>
            </a:r>
            <a:r>
              <a:rPr lang="en-US" sz="4000">
                <a:solidFill>
                  <a:srgbClr val="C00000"/>
                </a:solidFill>
                <a:cs typeface="Times New Roman"/>
              </a:rPr>
              <a:t>+17.5 </a:t>
            </a:r>
            <a:r>
              <a:rPr lang="en-US" sz="4000">
                <a:solidFill>
                  <a:srgbClr val="1D3864"/>
                </a:solidFill>
                <a:cs typeface="Times New Roman"/>
              </a:rPr>
              <a:t>units.</a:t>
            </a:r>
            <a:endParaRPr lang="en-US" sz="4000">
              <a:solidFill>
                <a:srgbClr val="1D3864"/>
              </a:solidFill>
              <a:ea typeface="Source Sans Pro"/>
              <a:cs typeface="Times New Roman"/>
            </a:endParaRPr>
          </a:p>
          <a:p>
            <a:pPr marL="461645" indent="-461645">
              <a:buFont typeface="Arial" panose="020B0604020202020204" pitchFamily="34" charset="0"/>
              <a:buChar char="•"/>
            </a:pPr>
            <a:r>
              <a:rPr lang="en-US" sz="4000">
                <a:solidFill>
                  <a:srgbClr val="1D3864"/>
                </a:solidFill>
                <a:cs typeface="Times New Roman"/>
              </a:rPr>
              <a:t>Boost in </a:t>
            </a:r>
            <a:r>
              <a:rPr lang="en-US" sz="4000">
                <a:solidFill>
                  <a:srgbClr val="C00000"/>
                </a:solidFill>
                <a:cs typeface="Times New Roman"/>
              </a:rPr>
              <a:t>Access and Outreach</a:t>
            </a:r>
            <a:r>
              <a:rPr lang="en-US" sz="4000">
                <a:solidFill>
                  <a:srgbClr val="1D3864"/>
                </a:solidFill>
                <a:cs typeface="Times New Roman"/>
              </a:rPr>
              <a:t>: Quick and affordable credentials. </a:t>
            </a:r>
            <a:endParaRPr lang="en-US" sz="4000">
              <a:solidFill>
                <a:srgbClr val="1D3864"/>
              </a:solidFill>
              <a:ea typeface="Source Sans Pro"/>
              <a:cs typeface="Times New Roman" panose="02020603050405020304" pitchFamily="18" charset="0"/>
            </a:endParaRPr>
          </a:p>
          <a:p>
            <a:pPr marL="461645" indent="-461645">
              <a:buFont typeface="Arial" panose="020B0604020202020204" pitchFamily="34" charset="0"/>
              <a:buChar char="•"/>
            </a:pPr>
            <a:r>
              <a:rPr lang="en-US" sz="4000">
                <a:solidFill>
                  <a:srgbClr val="1D3864"/>
                </a:solidFill>
                <a:latin typeface="Source Sans Pro"/>
                <a:ea typeface="Source Sans Pro"/>
                <a:cs typeface="Times New Roman"/>
              </a:rPr>
              <a:t>Validation</a:t>
            </a:r>
            <a:r>
              <a:rPr lang="en-US" sz="4000">
                <a:solidFill>
                  <a:srgbClr val="1D3864"/>
                </a:solidFill>
                <a:cs typeface="Times New Roman"/>
              </a:rPr>
              <a:t> and Motivation (</a:t>
            </a:r>
            <a:r>
              <a:rPr lang="en-US" sz="4000">
                <a:solidFill>
                  <a:srgbClr val="C00000"/>
                </a:solidFill>
                <a:cs typeface="Times New Roman"/>
              </a:rPr>
              <a:t>1</a:t>
            </a:r>
            <a:r>
              <a:rPr lang="en-US" sz="4000" baseline="30000">
                <a:solidFill>
                  <a:srgbClr val="C00000"/>
                </a:solidFill>
                <a:cs typeface="Times New Roman"/>
              </a:rPr>
              <a:t>st</a:t>
            </a:r>
            <a:r>
              <a:rPr lang="en-US" sz="4000">
                <a:solidFill>
                  <a:srgbClr val="C00000"/>
                </a:solidFill>
                <a:cs typeface="Times New Roman"/>
              </a:rPr>
              <a:t> Time College</a:t>
            </a:r>
            <a:r>
              <a:rPr lang="en-US" sz="4000">
                <a:solidFill>
                  <a:srgbClr val="1D3864"/>
                </a:solidFill>
                <a:cs typeface="Times New Roman"/>
              </a:rPr>
              <a:t>).</a:t>
            </a:r>
          </a:p>
        </p:txBody>
      </p:sp>
      <p:sp>
        <p:nvSpPr>
          <p:cNvPr id="9" name="TextBox 8">
            <a:extLst>
              <a:ext uri="{FF2B5EF4-FFF2-40B4-BE49-F238E27FC236}">
                <a16:creationId xmlns:a16="http://schemas.microsoft.com/office/drawing/2014/main" id="{2CFFAEC9-C914-59F9-907E-C4581F051454}"/>
              </a:ext>
            </a:extLst>
          </p:cNvPr>
          <p:cNvSpPr txBox="1"/>
          <p:nvPr/>
        </p:nvSpPr>
        <p:spPr>
          <a:xfrm>
            <a:off x="4518488" y="6607570"/>
            <a:ext cx="780363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baseline="30000">
                <a:effectLst/>
                <a:latin typeface="Calibri" panose="020F0502020204030204" pitchFamily="34" charset="0"/>
                <a:ea typeface="Calibri" panose="020F0502020204030204" pitchFamily="34" charset="0"/>
                <a:cs typeface="Times New Roman" panose="02020603050405020304" pitchFamily="18" charset="0"/>
              </a:rPr>
              <a:t>32</a:t>
            </a:r>
            <a:r>
              <a:rPr lang="en-US" sz="800">
                <a:effectLst/>
                <a:latin typeface="Calibri" panose="020F0502020204030204" pitchFamily="34" charset="0"/>
                <a:ea typeface="Calibri" panose="020F0502020204030204" pitchFamily="34" charset="0"/>
                <a:cs typeface="Times New Roman" panose="02020603050405020304" pitchFamily="18" charset="0"/>
              </a:rPr>
              <a:t>Klein-Collins, R., Et al. (2020). </a:t>
            </a:r>
            <a:r>
              <a:rPr lang="en-US" sz="800" i="1">
                <a:effectLst/>
                <a:latin typeface="Calibri" panose="020F0502020204030204" pitchFamily="34" charset="0"/>
                <a:ea typeface="Calibri" panose="020F0502020204030204" pitchFamily="34" charset="0"/>
                <a:cs typeface="Times New Roman" panose="02020603050405020304" pitchFamily="18" charset="0"/>
              </a:rPr>
              <a:t>The PLA Boost: Fact Sheet. </a:t>
            </a:r>
            <a:r>
              <a:rPr lang="en-US" sz="800">
                <a:effectLst/>
                <a:latin typeface="Calibri" panose="020F0502020204030204" pitchFamily="34" charset="0"/>
                <a:ea typeface="Calibri" panose="020F0502020204030204" pitchFamily="34" charset="0"/>
                <a:cs typeface="Times New Roman" panose="02020603050405020304" pitchFamily="18" charset="0"/>
              </a:rPr>
              <a:t>Website:  </a:t>
            </a:r>
            <a:r>
              <a:rPr lang="en-US" sz="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https://www.wiche.edu/wp-content/uploads/2020/12/PLA-Boost-Fact-Sheet-CAEL-WICHE-Revised-Dec-2020.pdf</a:t>
            </a:r>
            <a:endParaRPr lang="en-US" sz="800"/>
          </a:p>
        </p:txBody>
      </p:sp>
      <p:pic>
        <p:nvPicPr>
          <p:cNvPr id="12" name="Picture 11" descr="A blue and red logo&#10;&#10;Description automatically generated">
            <a:extLst>
              <a:ext uri="{FF2B5EF4-FFF2-40B4-BE49-F238E27FC236}">
                <a16:creationId xmlns:a16="http://schemas.microsoft.com/office/drawing/2014/main" id="{557247AF-9A82-3E8A-D928-441387E0E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3" name="TextBox 12">
            <a:extLst>
              <a:ext uri="{FF2B5EF4-FFF2-40B4-BE49-F238E27FC236}">
                <a16:creationId xmlns:a16="http://schemas.microsoft.com/office/drawing/2014/main" id="{84223981-7512-864E-580C-9B7ECEB9BC9B}"/>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3" name="TextBox 2">
            <a:extLst>
              <a:ext uri="{FF2B5EF4-FFF2-40B4-BE49-F238E27FC236}">
                <a16:creationId xmlns:a16="http://schemas.microsoft.com/office/drawing/2014/main" id="{6EF34460-CF73-7F2E-2CA6-7B30A2366E77}"/>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2406355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CE1D3-8530-B4FC-DD46-108C1FC82469}"/>
              </a:ext>
            </a:extLst>
          </p:cNvPr>
          <p:cNvPicPr>
            <a:picLocks noChangeAspect="1"/>
          </p:cNvPicPr>
          <p:nvPr/>
        </p:nvPicPr>
        <p:blipFill>
          <a:blip r:embed="rId2"/>
          <a:stretch>
            <a:fillRect/>
          </a:stretch>
        </p:blipFill>
        <p:spPr>
          <a:xfrm>
            <a:off x="3312609" y="0"/>
            <a:ext cx="5566781" cy="6858000"/>
          </a:xfrm>
          <a:prstGeom prst="rect">
            <a:avLst/>
          </a:prstGeom>
        </p:spPr>
      </p:pic>
      <p:sp>
        <p:nvSpPr>
          <p:cNvPr id="2" name="Left Bracket 1">
            <a:extLst>
              <a:ext uri="{FF2B5EF4-FFF2-40B4-BE49-F238E27FC236}">
                <a16:creationId xmlns:a16="http://schemas.microsoft.com/office/drawing/2014/main" id="{4C7A399A-D2A7-A2FA-8A4B-F7F85302FBA3}"/>
              </a:ext>
            </a:extLst>
          </p:cNvPr>
          <p:cNvSpPr/>
          <p:nvPr/>
        </p:nvSpPr>
        <p:spPr>
          <a:xfrm>
            <a:off x="3125754" y="2085469"/>
            <a:ext cx="261257" cy="4632572"/>
          </a:xfrm>
          <a:prstGeom prst="leftBracket">
            <a:avLst/>
          </a:prstGeom>
          <a:ln w="28575">
            <a:solidFill>
              <a:srgbClr val="1438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Left Bracket 2">
            <a:extLst>
              <a:ext uri="{FF2B5EF4-FFF2-40B4-BE49-F238E27FC236}">
                <a16:creationId xmlns:a16="http://schemas.microsoft.com/office/drawing/2014/main" id="{588667B4-F7DC-89A9-AF41-CC8EF62F2AF1}"/>
              </a:ext>
            </a:extLst>
          </p:cNvPr>
          <p:cNvSpPr/>
          <p:nvPr/>
        </p:nvSpPr>
        <p:spPr>
          <a:xfrm flipH="1">
            <a:off x="8661676" y="95559"/>
            <a:ext cx="217714" cy="1826548"/>
          </a:xfrm>
          <a:prstGeom prst="leftBracket">
            <a:avLst/>
          </a:prstGeom>
          <a:ln w="28575">
            <a:solidFill>
              <a:srgbClr val="14386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D5BAC708-D618-6E36-03AB-53EFB1D8EF23}"/>
              </a:ext>
            </a:extLst>
          </p:cNvPr>
          <p:cNvSpPr txBox="1"/>
          <p:nvPr/>
        </p:nvSpPr>
        <p:spPr>
          <a:xfrm>
            <a:off x="94030" y="4078589"/>
            <a:ext cx="2051597" cy="646331"/>
          </a:xfrm>
          <a:prstGeom prst="rect">
            <a:avLst/>
          </a:prstGeom>
          <a:noFill/>
          <a:ln w="28575">
            <a:solidFill>
              <a:srgbClr val="14386B"/>
            </a:solidFill>
          </a:ln>
          <a:effectLst/>
        </p:spPr>
        <p:txBody>
          <a:bodyPr wrap="square" rtlCol="0">
            <a:spAutoFit/>
          </a:bodyPr>
          <a:lstStyle/>
          <a:p>
            <a:pPr algn="ctr"/>
            <a:r>
              <a:rPr lang="en-US">
                <a:solidFill>
                  <a:srgbClr val="14386B"/>
                </a:solidFill>
              </a:rPr>
              <a:t>Understanding your JST</a:t>
            </a:r>
          </a:p>
        </p:txBody>
      </p:sp>
      <p:sp>
        <p:nvSpPr>
          <p:cNvPr id="6" name="TextBox 5">
            <a:extLst>
              <a:ext uri="{FF2B5EF4-FFF2-40B4-BE49-F238E27FC236}">
                <a16:creationId xmlns:a16="http://schemas.microsoft.com/office/drawing/2014/main" id="{33C6D2F9-1E50-1845-4DCD-244510806DDB}"/>
              </a:ext>
            </a:extLst>
          </p:cNvPr>
          <p:cNvSpPr txBox="1"/>
          <p:nvPr/>
        </p:nvSpPr>
        <p:spPr>
          <a:xfrm>
            <a:off x="9882151" y="735071"/>
            <a:ext cx="1976845" cy="646331"/>
          </a:xfrm>
          <a:prstGeom prst="rect">
            <a:avLst/>
          </a:prstGeom>
          <a:noFill/>
          <a:ln w="28575">
            <a:solidFill>
              <a:srgbClr val="14386B"/>
            </a:solidFill>
          </a:ln>
          <a:effectLst/>
        </p:spPr>
        <p:txBody>
          <a:bodyPr wrap="square" rtlCol="0">
            <a:spAutoFit/>
          </a:bodyPr>
          <a:lstStyle/>
          <a:p>
            <a:pPr algn="ctr"/>
            <a:r>
              <a:rPr lang="en-US">
                <a:solidFill>
                  <a:srgbClr val="14386B"/>
                </a:solidFill>
              </a:rPr>
              <a:t>JST Transcript Explanation</a:t>
            </a:r>
          </a:p>
        </p:txBody>
      </p:sp>
      <p:sp>
        <p:nvSpPr>
          <p:cNvPr id="7" name="Arrow: Right 6">
            <a:extLst>
              <a:ext uri="{FF2B5EF4-FFF2-40B4-BE49-F238E27FC236}">
                <a16:creationId xmlns:a16="http://schemas.microsoft.com/office/drawing/2014/main" id="{5224779B-1C94-9567-6B2A-B14D7E43840A}"/>
              </a:ext>
            </a:extLst>
          </p:cNvPr>
          <p:cNvSpPr/>
          <p:nvPr/>
        </p:nvSpPr>
        <p:spPr>
          <a:xfrm>
            <a:off x="2309848" y="4225406"/>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6F8EBAF-A385-06A7-1404-5A8563DCBF5C}"/>
              </a:ext>
            </a:extLst>
          </p:cNvPr>
          <p:cNvSpPr/>
          <p:nvPr/>
        </p:nvSpPr>
        <p:spPr>
          <a:xfrm flipH="1">
            <a:off x="9054928" y="881888"/>
            <a:ext cx="651685" cy="352698"/>
          </a:xfrm>
          <a:prstGeom prst="rightArrow">
            <a:avLst/>
          </a:prstGeom>
          <a:solidFill>
            <a:srgbClr val="14386B"/>
          </a:solidFill>
          <a:ln>
            <a:solidFill>
              <a:srgbClr val="1438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red logo&#10;&#10;Description automatically generated">
            <a:extLst>
              <a:ext uri="{FF2B5EF4-FFF2-40B4-BE49-F238E27FC236}">
                <a16:creationId xmlns:a16="http://schemas.microsoft.com/office/drawing/2014/main" id="{985FABA6-4BD5-F9C0-68B1-787DCBBFC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0" name="TextBox 9">
            <a:extLst>
              <a:ext uri="{FF2B5EF4-FFF2-40B4-BE49-F238E27FC236}">
                <a16:creationId xmlns:a16="http://schemas.microsoft.com/office/drawing/2014/main" id="{5E160A60-6DC2-3546-A5CA-16D5359898D7}"/>
              </a:ext>
            </a:extLst>
          </p:cNvPr>
          <p:cNvSpPr txBox="1"/>
          <p:nvPr/>
        </p:nvSpPr>
        <p:spPr>
          <a:xfrm>
            <a:off x="11639550" y="6473078"/>
            <a:ext cx="552449" cy="369332"/>
          </a:xfrm>
          <a:prstGeom prst="rect">
            <a:avLst/>
          </a:prstGeom>
          <a:noFill/>
        </p:spPr>
        <p:txBody>
          <a:bodyPr wrap="square" rtlCol="0">
            <a:spAutoFit/>
          </a:bodyPr>
          <a:lstStyle/>
          <a:p>
            <a:r>
              <a:rPr lang="en-US">
                <a:solidFill>
                  <a:schemeClr val="bg1">
                    <a:lumMod val="95000"/>
                  </a:schemeClr>
                </a:solidFill>
              </a:rPr>
              <a:t>CG</a:t>
            </a:r>
          </a:p>
        </p:txBody>
      </p:sp>
      <p:sp>
        <p:nvSpPr>
          <p:cNvPr id="11" name="TextBox 10">
            <a:extLst>
              <a:ext uri="{FF2B5EF4-FFF2-40B4-BE49-F238E27FC236}">
                <a16:creationId xmlns:a16="http://schemas.microsoft.com/office/drawing/2014/main" id="{D87376EA-37D9-C057-9462-4FB7DC519EBB}"/>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93699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D3B845-B986-9B41-854A-409E5C9218D9}"/>
              </a:ext>
            </a:extLst>
          </p:cNvPr>
          <p:cNvGrpSpPr/>
          <p:nvPr/>
        </p:nvGrpSpPr>
        <p:grpSpPr>
          <a:xfrm>
            <a:off x="3307134" y="0"/>
            <a:ext cx="5577731" cy="6858000"/>
            <a:chOff x="3307134" y="0"/>
            <a:chExt cx="5577731" cy="6858000"/>
          </a:xfrm>
        </p:grpSpPr>
        <p:grpSp>
          <p:nvGrpSpPr>
            <p:cNvPr id="4" name="Group 3">
              <a:extLst>
                <a:ext uri="{FF2B5EF4-FFF2-40B4-BE49-F238E27FC236}">
                  <a16:creationId xmlns:a16="http://schemas.microsoft.com/office/drawing/2014/main" id="{FF1CCCED-A0AD-A61A-8547-C9B94B8989AB}"/>
                </a:ext>
              </a:extLst>
            </p:cNvPr>
            <p:cNvGrpSpPr/>
            <p:nvPr/>
          </p:nvGrpSpPr>
          <p:grpSpPr>
            <a:xfrm>
              <a:off x="3307134" y="0"/>
              <a:ext cx="5577731" cy="6858000"/>
              <a:chOff x="3307134" y="0"/>
              <a:chExt cx="5577731" cy="6858000"/>
            </a:xfrm>
          </p:grpSpPr>
          <p:pic>
            <p:nvPicPr>
              <p:cNvPr id="5" name="Picture 4">
                <a:extLst>
                  <a:ext uri="{FF2B5EF4-FFF2-40B4-BE49-F238E27FC236}">
                    <a16:creationId xmlns:a16="http://schemas.microsoft.com/office/drawing/2014/main" id="{6899A3F8-C8C0-ACDD-124B-2C33EEBF40DC}"/>
                  </a:ext>
                </a:extLst>
              </p:cNvPr>
              <p:cNvPicPr>
                <a:picLocks noChangeAspect="1"/>
              </p:cNvPicPr>
              <p:nvPr/>
            </p:nvPicPr>
            <p:blipFill>
              <a:blip r:embed="rId3"/>
              <a:stretch>
                <a:fillRect/>
              </a:stretch>
            </p:blipFill>
            <p:spPr>
              <a:xfrm>
                <a:off x="3307134" y="0"/>
                <a:ext cx="5577731" cy="6858000"/>
              </a:xfrm>
              <a:prstGeom prst="rect">
                <a:avLst/>
              </a:prstGeom>
            </p:spPr>
          </p:pic>
          <p:sp>
            <p:nvSpPr>
              <p:cNvPr id="3" name="Rectangle 2">
                <a:extLst>
                  <a:ext uri="{FF2B5EF4-FFF2-40B4-BE49-F238E27FC236}">
                    <a16:creationId xmlns:a16="http://schemas.microsoft.com/office/drawing/2014/main" id="{EE052696-7F1F-A995-6A41-6B4CB3E29705}"/>
                  </a:ext>
                </a:extLst>
              </p:cNvPr>
              <p:cNvSpPr/>
              <p:nvPr/>
            </p:nvSpPr>
            <p:spPr>
              <a:xfrm>
                <a:off x="3509554" y="1288869"/>
                <a:ext cx="1262743" cy="1219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solidFill>
                    <a:srgbClr val="FFFFFF"/>
                  </a:solidFill>
                </a:endParaRPr>
              </a:p>
            </p:txBody>
          </p:sp>
          <p:sp>
            <p:nvSpPr>
              <p:cNvPr id="2" name="TextBox 1">
                <a:extLst>
                  <a:ext uri="{FF2B5EF4-FFF2-40B4-BE49-F238E27FC236}">
                    <a16:creationId xmlns:a16="http://schemas.microsoft.com/office/drawing/2014/main" id="{B0463C42-1A05-0EE9-B1F4-A631D461D1AE}"/>
                  </a:ext>
                </a:extLst>
              </p:cNvPr>
              <p:cNvSpPr txBox="1"/>
              <p:nvPr/>
            </p:nvSpPr>
            <p:spPr>
              <a:xfrm>
                <a:off x="3448591" y="1259525"/>
                <a:ext cx="1414087" cy="215444"/>
              </a:xfrm>
              <a:prstGeom prst="rect">
                <a:avLst/>
              </a:prstGeom>
              <a:noFill/>
              <a:ln>
                <a:noFill/>
              </a:ln>
            </p:spPr>
            <p:txBody>
              <a:bodyPr wrap="square" rtlCol="0">
                <a:spAutoFit/>
              </a:bodyPr>
              <a:lstStyle/>
              <a:p>
                <a:r>
                  <a:rPr lang="en-US" sz="800">
                    <a:latin typeface="Times New Roman" panose="02020603050405020304" pitchFamily="18" charset="0"/>
                    <a:cs typeface="Times New Roman" panose="02020603050405020304" pitchFamily="18" charset="0"/>
                  </a:rPr>
                  <a:t>LINCOLN, ABRAHAM</a:t>
                </a:r>
              </a:p>
            </p:txBody>
          </p:sp>
        </p:grpSp>
        <p:sp>
          <p:nvSpPr>
            <p:cNvPr id="7" name="Rectangle 6">
              <a:extLst>
                <a:ext uri="{FF2B5EF4-FFF2-40B4-BE49-F238E27FC236}">
                  <a16:creationId xmlns:a16="http://schemas.microsoft.com/office/drawing/2014/main" id="{7DD613C9-9936-2B3F-5CDE-7C671599264B}"/>
                </a:ext>
              </a:extLst>
            </p:cNvPr>
            <p:cNvSpPr/>
            <p:nvPr/>
          </p:nvSpPr>
          <p:spPr>
            <a:xfrm>
              <a:off x="7184571" y="1288870"/>
              <a:ext cx="993249" cy="12192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10B5E1-4BE9-31DD-4E32-FC12D5917F5C}"/>
                </a:ext>
              </a:extLst>
            </p:cNvPr>
            <p:cNvSpPr txBox="1"/>
            <p:nvPr/>
          </p:nvSpPr>
          <p:spPr>
            <a:xfrm>
              <a:off x="7146444" y="1250816"/>
              <a:ext cx="993249" cy="215444"/>
            </a:xfrm>
            <a:prstGeom prst="rect">
              <a:avLst/>
            </a:prstGeom>
            <a:noFill/>
            <a:ln>
              <a:noFill/>
            </a:ln>
          </p:spPr>
          <p:txBody>
            <a:bodyPr wrap="square" rtlCol="0">
              <a:spAutoFit/>
            </a:bodyPr>
            <a:lstStyle/>
            <a:p>
              <a:r>
                <a:rPr lang="en-US" sz="800">
                  <a:latin typeface="Times New Roman" panose="02020603050405020304" pitchFamily="18" charset="0"/>
                  <a:cs typeface="Times New Roman" panose="02020603050405020304" pitchFamily="18" charset="0"/>
                </a:rPr>
                <a:t>February 12, 1809</a:t>
              </a:r>
            </a:p>
          </p:txBody>
        </p:sp>
      </p:grpSp>
      <p:pic>
        <p:nvPicPr>
          <p:cNvPr id="9" name="Picture 8" descr="A blue and red logo&#10;&#10;Description automatically generated">
            <a:extLst>
              <a:ext uri="{FF2B5EF4-FFF2-40B4-BE49-F238E27FC236}">
                <a16:creationId xmlns:a16="http://schemas.microsoft.com/office/drawing/2014/main" id="{0AC935B9-0080-F0F3-4D53-6ECA289AE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0" name="TextBox 9">
            <a:extLst>
              <a:ext uri="{FF2B5EF4-FFF2-40B4-BE49-F238E27FC236}">
                <a16:creationId xmlns:a16="http://schemas.microsoft.com/office/drawing/2014/main" id="{899AC8BC-9741-283C-342F-B50D392626F1}"/>
              </a:ext>
            </a:extLst>
          </p:cNvPr>
          <p:cNvSpPr txBox="1"/>
          <p:nvPr/>
        </p:nvSpPr>
        <p:spPr>
          <a:xfrm>
            <a:off x="11639550" y="6473078"/>
            <a:ext cx="552449" cy="369332"/>
          </a:xfrm>
          <a:prstGeom prst="rect">
            <a:avLst/>
          </a:prstGeom>
          <a:noFill/>
        </p:spPr>
        <p:txBody>
          <a:bodyPr wrap="square" rtlCol="0">
            <a:spAutoFit/>
          </a:bodyPr>
          <a:lstStyle/>
          <a:p>
            <a:r>
              <a:rPr lang="en-US">
                <a:solidFill>
                  <a:schemeClr val="bg1">
                    <a:lumMod val="95000"/>
                  </a:schemeClr>
                </a:solidFill>
              </a:rPr>
              <a:t>CG</a:t>
            </a:r>
          </a:p>
        </p:txBody>
      </p:sp>
      <p:sp>
        <p:nvSpPr>
          <p:cNvPr id="11" name="TextBox 10">
            <a:extLst>
              <a:ext uri="{FF2B5EF4-FFF2-40B4-BE49-F238E27FC236}">
                <a16:creationId xmlns:a16="http://schemas.microsoft.com/office/drawing/2014/main" id="{431CA80A-1109-435D-E81A-21C042D16EBA}"/>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640781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Joint Services Transcript</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8" name="Picture 7">
            <a:extLst>
              <a:ext uri="{FF2B5EF4-FFF2-40B4-BE49-F238E27FC236}">
                <a16:creationId xmlns:a16="http://schemas.microsoft.com/office/drawing/2014/main" id="{7E0E0416-1FED-AF7C-7329-8EE4F1ACD2B3}"/>
              </a:ext>
            </a:extLst>
          </p:cNvPr>
          <p:cNvPicPr>
            <a:picLocks noChangeAspect="1"/>
          </p:cNvPicPr>
          <p:nvPr/>
        </p:nvPicPr>
        <p:blipFill>
          <a:blip r:embed="rId5"/>
          <a:stretch>
            <a:fillRect/>
          </a:stretch>
        </p:blipFill>
        <p:spPr>
          <a:xfrm>
            <a:off x="106885" y="842347"/>
            <a:ext cx="6256732" cy="4357772"/>
          </a:xfrm>
          <a:prstGeom prst="rect">
            <a:avLst/>
          </a:prstGeom>
          <a:ln w="28575">
            <a:solidFill>
              <a:srgbClr val="1D3865"/>
            </a:solidFill>
          </a:ln>
        </p:spPr>
      </p:pic>
      <p:pic>
        <p:nvPicPr>
          <p:cNvPr id="9" name="Picture 8">
            <a:extLst>
              <a:ext uri="{FF2B5EF4-FFF2-40B4-BE49-F238E27FC236}">
                <a16:creationId xmlns:a16="http://schemas.microsoft.com/office/drawing/2014/main" id="{7FECB407-B7A9-976D-8F77-9AA0381B1456}"/>
              </a:ext>
            </a:extLst>
          </p:cNvPr>
          <p:cNvPicPr>
            <a:picLocks noChangeAspect="1"/>
          </p:cNvPicPr>
          <p:nvPr/>
        </p:nvPicPr>
        <p:blipFill>
          <a:blip r:embed="rId6"/>
          <a:stretch>
            <a:fillRect/>
          </a:stretch>
        </p:blipFill>
        <p:spPr>
          <a:xfrm>
            <a:off x="5828382" y="1007982"/>
            <a:ext cx="5949303" cy="2833347"/>
          </a:xfrm>
          <a:prstGeom prst="rect">
            <a:avLst/>
          </a:prstGeom>
          <a:ln w="28575">
            <a:solidFill>
              <a:srgbClr val="1D3865"/>
            </a:solidFill>
          </a:ln>
        </p:spPr>
      </p:pic>
      <p:pic>
        <p:nvPicPr>
          <p:cNvPr id="10" name="Picture 9">
            <a:extLst>
              <a:ext uri="{FF2B5EF4-FFF2-40B4-BE49-F238E27FC236}">
                <a16:creationId xmlns:a16="http://schemas.microsoft.com/office/drawing/2014/main" id="{79EB0B7E-F2E2-369B-8FC2-FF74FC4CA818}"/>
              </a:ext>
            </a:extLst>
          </p:cNvPr>
          <p:cNvPicPr>
            <a:picLocks noChangeAspect="1"/>
          </p:cNvPicPr>
          <p:nvPr/>
        </p:nvPicPr>
        <p:blipFill rotWithShape="1">
          <a:blip r:embed="rId7"/>
          <a:srcRect t="48035"/>
          <a:stretch/>
        </p:blipFill>
        <p:spPr>
          <a:xfrm>
            <a:off x="4652990" y="4643289"/>
            <a:ext cx="5949302" cy="2118279"/>
          </a:xfrm>
          <a:prstGeom prst="rect">
            <a:avLst/>
          </a:prstGeom>
          <a:ln w="28575">
            <a:solidFill>
              <a:srgbClr val="1D3865"/>
            </a:solidFill>
          </a:ln>
        </p:spPr>
      </p:pic>
      <p:pic>
        <p:nvPicPr>
          <p:cNvPr id="11" name="Picture 10">
            <a:extLst>
              <a:ext uri="{FF2B5EF4-FFF2-40B4-BE49-F238E27FC236}">
                <a16:creationId xmlns:a16="http://schemas.microsoft.com/office/drawing/2014/main" id="{4AC1CFFB-C838-FE3F-7F8B-C7CAAED39228}"/>
              </a:ext>
            </a:extLst>
          </p:cNvPr>
          <p:cNvPicPr>
            <a:picLocks noChangeAspect="1"/>
          </p:cNvPicPr>
          <p:nvPr/>
        </p:nvPicPr>
        <p:blipFill>
          <a:blip r:embed="rId8"/>
          <a:stretch>
            <a:fillRect/>
          </a:stretch>
        </p:blipFill>
        <p:spPr>
          <a:xfrm>
            <a:off x="220450" y="4794153"/>
            <a:ext cx="4151350" cy="908275"/>
          </a:xfrm>
          <a:prstGeom prst="rect">
            <a:avLst/>
          </a:prstGeom>
        </p:spPr>
      </p:pic>
      <p:pic>
        <p:nvPicPr>
          <p:cNvPr id="2" name="Picture 1" descr="A blue and red logo&#10;&#10;Description automatically generated">
            <a:extLst>
              <a:ext uri="{FF2B5EF4-FFF2-40B4-BE49-F238E27FC236}">
                <a16:creationId xmlns:a16="http://schemas.microsoft.com/office/drawing/2014/main" id="{BBCACAD8-F902-3922-893D-A6570AC9E1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2" name="TextBox 11">
            <a:extLst>
              <a:ext uri="{FF2B5EF4-FFF2-40B4-BE49-F238E27FC236}">
                <a16:creationId xmlns:a16="http://schemas.microsoft.com/office/drawing/2014/main" id="{9575A72F-E6DB-79F5-994A-BFAE48C36AAB}"/>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51661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Community College of the Air Force</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Picture 1">
            <a:extLst>
              <a:ext uri="{FF2B5EF4-FFF2-40B4-BE49-F238E27FC236}">
                <a16:creationId xmlns:a16="http://schemas.microsoft.com/office/drawing/2014/main" id="{1842BD49-CD2E-1715-0176-E62FF86601C8}"/>
              </a:ext>
            </a:extLst>
          </p:cNvPr>
          <p:cNvPicPr>
            <a:picLocks noChangeAspect="1"/>
          </p:cNvPicPr>
          <p:nvPr/>
        </p:nvPicPr>
        <p:blipFill>
          <a:blip r:embed="rId5"/>
          <a:stretch>
            <a:fillRect/>
          </a:stretch>
        </p:blipFill>
        <p:spPr>
          <a:xfrm>
            <a:off x="155023" y="871249"/>
            <a:ext cx="9399065" cy="5829474"/>
          </a:xfrm>
          <a:prstGeom prst="rect">
            <a:avLst/>
          </a:prstGeom>
        </p:spPr>
      </p:pic>
      <p:sp>
        <p:nvSpPr>
          <p:cNvPr id="12" name="TextBox 11">
            <a:extLst>
              <a:ext uri="{FF2B5EF4-FFF2-40B4-BE49-F238E27FC236}">
                <a16:creationId xmlns:a16="http://schemas.microsoft.com/office/drawing/2014/main" id="{11328EC2-74CB-D3FE-ACD6-7B4569C24905}"/>
              </a:ext>
            </a:extLst>
          </p:cNvPr>
          <p:cNvSpPr txBox="1"/>
          <p:nvPr/>
        </p:nvSpPr>
        <p:spPr>
          <a:xfrm>
            <a:off x="9757249" y="3370487"/>
            <a:ext cx="2175514" cy="1200329"/>
          </a:xfrm>
          <a:prstGeom prst="rect">
            <a:avLst/>
          </a:prstGeom>
          <a:solidFill>
            <a:schemeClr val="bg1"/>
          </a:solidFill>
          <a:ln>
            <a:solidFill>
              <a:schemeClr val="bg1"/>
            </a:solidFill>
          </a:ln>
        </p:spPr>
        <p:txBody>
          <a:bodyPr wrap="square" rtlCol="0">
            <a:spAutoFit/>
          </a:bodyPr>
          <a:lstStyle/>
          <a:p>
            <a:pPr algn="ctr"/>
            <a:r>
              <a:rPr lang="en-US" sz="2400" b="1">
                <a:solidFill>
                  <a:srgbClr val="14386B"/>
                </a:solidFill>
                <a:latin typeface="Century Gothic" panose="020B0502020202020204" pitchFamily="34" charset="0"/>
              </a:rPr>
              <a:t>Sample CCAF Transcript</a:t>
            </a:r>
            <a:endParaRPr lang="en-US" b="1">
              <a:solidFill>
                <a:srgbClr val="14386B"/>
              </a:solidFill>
              <a:latin typeface="Century Gothic" panose="020B0502020202020204" pitchFamily="34" charset="0"/>
            </a:endParaRPr>
          </a:p>
        </p:txBody>
      </p:sp>
      <p:sp>
        <p:nvSpPr>
          <p:cNvPr id="8" name="TextBox 7">
            <a:extLst>
              <a:ext uri="{FF2B5EF4-FFF2-40B4-BE49-F238E27FC236}">
                <a16:creationId xmlns:a16="http://schemas.microsoft.com/office/drawing/2014/main" id="{5B6B20E6-C3D3-7DC4-82B9-6447F74A7884}"/>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276913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sp>
        <p:nvSpPr>
          <p:cNvPr id="8" name="TextBox 7">
            <a:extLst>
              <a:ext uri="{FF2B5EF4-FFF2-40B4-BE49-F238E27FC236}">
                <a16:creationId xmlns:a16="http://schemas.microsoft.com/office/drawing/2014/main" id="{A74B7ED4-D7FC-B9E1-3C83-C896E5F283DA}"/>
              </a:ext>
            </a:extLst>
          </p:cNvPr>
          <p:cNvSpPr txBox="1"/>
          <p:nvPr/>
        </p:nvSpPr>
        <p:spPr>
          <a:xfrm>
            <a:off x="11582400" y="6473078"/>
            <a:ext cx="609600" cy="369332"/>
          </a:xfrm>
          <a:prstGeom prst="rect">
            <a:avLst/>
          </a:prstGeom>
          <a:noFill/>
        </p:spPr>
        <p:txBody>
          <a:bodyPr wrap="square" rtlCol="0">
            <a:spAutoFit/>
          </a:bodyPr>
          <a:lstStyle/>
          <a:p>
            <a:r>
              <a:rPr lang="en-US">
                <a:solidFill>
                  <a:schemeClr val="bg1">
                    <a:lumMod val="95000"/>
                  </a:schemeClr>
                </a:solidFill>
              </a:rPr>
              <a:t>CG</a:t>
            </a:r>
          </a:p>
        </p:txBody>
      </p:sp>
      <p:pic>
        <p:nvPicPr>
          <p:cNvPr id="9" name="Picture 8">
            <a:extLst>
              <a:ext uri="{FF2B5EF4-FFF2-40B4-BE49-F238E27FC236}">
                <a16:creationId xmlns:a16="http://schemas.microsoft.com/office/drawing/2014/main" id="{DED92768-CDAD-6ED0-AFEF-4F7BD65969CA}"/>
              </a:ext>
            </a:extLst>
          </p:cNvPr>
          <p:cNvPicPr>
            <a:picLocks noChangeAspect="1"/>
          </p:cNvPicPr>
          <p:nvPr/>
        </p:nvPicPr>
        <p:blipFill>
          <a:blip r:embed="rId4"/>
          <a:stretch>
            <a:fillRect/>
          </a:stretch>
        </p:blipFill>
        <p:spPr>
          <a:xfrm>
            <a:off x="25277" y="863969"/>
            <a:ext cx="12166723" cy="5892061"/>
          </a:xfrm>
          <a:prstGeom prst="rect">
            <a:avLst/>
          </a:prstGeom>
        </p:spPr>
      </p:pic>
      <p:sp>
        <p:nvSpPr>
          <p:cNvPr id="10" name="Rectangle 9">
            <a:extLst>
              <a:ext uri="{FF2B5EF4-FFF2-40B4-BE49-F238E27FC236}">
                <a16:creationId xmlns:a16="http://schemas.microsoft.com/office/drawing/2014/main" id="{9D3A1219-0B80-966E-4268-02CBC4941F77}"/>
              </a:ext>
            </a:extLst>
          </p:cNvPr>
          <p:cNvSpPr/>
          <p:nvPr/>
        </p:nvSpPr>
        <p:spPr>
          <a:xfrm>
            <a:off x="2571750" y="5826473"/>
            <a:ext cx="1011405" cy="167558"/>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E42DAE5-94A5-860F-829D-382775B795CE}"/>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99294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pic>
        <p:nvPicPr>
          <p:cNvPr id="3" name="Picture 2">
            <a:extLst>
              <a:ext uri="{FF2B5EF4-FFF2-40B4-BE49-F238E27FC236}">
                <a16:creationId xmlns:a16="http://schemas.microsoft.com/office/drawing/2014/main" id="{159ADF31-268D-299B-522E-301AC1480AF9}"/>
              </a:ext>
            </a:extLst>
          </p:cNvPr>
          <p:cNvPicPr>
            <a:picLocks noChangeAspect="1"/>
          </p:cNvPicPr>
          <p:nvPr/>
        </p:nvPicPr>
        <p:blipFill>
          <a:blip r:embed="rId4"/>
          <a:stretch>
            <a:fillRect/>
          </a:stretch>
        </p:blipFill>
        <p:spPr>
          <a:xfrm>
            <a:off x="98189" y="793424"/>
            <a:ext cx="5173287" cy="6033152"/>
          </a:xfrm>
          <a:prstGeom prst="rect">
            <a:avLst/>
          </a:prstGeom>
        </p:spPr>
      </p:pic>
      <p:pic>
        <p:nvPicPr>
          <p:cNvPr id="11" name="Picture 10">
            <a:extLst>
              <a:ext uri="{FF2B5EF4-FFF2-40B4-BE49-F238E27FC236}">
                <a16:creationId xmlns:a16="http://schemas.microsoft.com/office/drawing/2014/main" id="{27FA42A9-6ED5-D0F8-2D75-194C22CC6A90}"/>
              </a:ext>
            </a:extLst>
          </p:cNvPr>
          <p:cNvPicPr>
            <a:picLocks noChangeAspect="1"/>
          </p:cNvPicPr>
          <p:nvPr/>
        </p:nvPicPr>
        <p:blipFill>
          <a:blip r:embed="rId5"/>
          <a:stretch>
            <a:fillRect/>
          </a:stretch>
        </p:blipFill>
        <p:spPr>
          <a:xfrm>
            <a:off x="5400573" y="3448220"/>
            <a:ext cx="6759555" cy="669652"/>
          </a:xfrm>
          <a:prstGeom prst="rect">
            <a:avLst/>
          </a:prstGeom>
        </p:spPr>
      </p:pic>
      <p:sp>
        <p:nvSpPr>
          <p:cNvPr id="12" name="Rectangle 11">
            <a:extLst>
              <a:ext uri="{FF2B5EF4-FFF2-40B4-BE49-F238E27FC236}">
                <a16:creationId xmlns:a16="http://schemas.microsoft.com/office/drawing/2014/main" id="{AF335C4A-7ACB-B148-23EE-B87B65FE360C}"/>
              </a:ext>
            </a:extLst>
          </p:cNvPr>
          <p:cNvSpPr/>
          <p:nvPr/>
        </p:nvSpPr>
        <p:spPr>
          <a:xfrm>
            <a:off x="9693237" y="3724593"/>
            <a:ext cx="1214177" cy="209539"/>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3" name="Graphic 12" descr="Pinch Zoom In with solid fill">
            <a:extLst>
              <a:ext uri="{FF2B5EF4-FFF2-40B4-BE49-F238E27FC236}">
                <a16:creationId xmlns:a16="http://schemas.microsoft.com/office/drawing/2014/main" id="{E88C7F09-6546-9290-7CB5-E8AF69EBEB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19467" y="3961115"/>
            <a:ext cx="561703" cy="561703"/>
          </a:xfrm>
          <a:prstGeom prst="rect">
            <a:avLst/>
          </a:prstGeom>
        </p:spPr>
      </p:pic>
      <p:sp>
        <p:nvSpPr>
          <p:cNvPr id="8" name="TextBox 7">
            <a:extLst>
              <a:ext uri="{FF2B5EF4-FFF2-40B4-BE49-F238E27FC236}">
                <a16:creationId xmlns:a16="http://schemas.microsoft.com/office/drawing/2014/main" id="{9D6B2503-6A94-B604-0F89-D31110D157C4}"/>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70584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pic>
        <p:nvPicPr>
          <p:cNvPr id="3" name="Picture 2">
            <a:extLst>
              <a:ext uri="{FF2B5EF4-FFF2-40B4-BE49-F238E27FC236}">
                <a16:creationId xmlns:a16="http://schemas.microsoft.com/office/drawing/2014/main" id="{C0C63465-142E-6DA8-C5EC-60F810C9C066}"/>
              </a:ext>
            </a:extLst>
          </p:cNvPr>
          <p:cNvPicPr>
            <a:picLocks noChangeAspect="1"/>
          </p:cNvPicPr>
          <p:nvPr/>
        </p:nvPicPr>
        <p:blipFill>
          <a:blip r:embed="rId4"/>
          <a:stretch>
            <a:fillRect/>
          </a:stretch>
        </p:blipFill>
        <p:spPr>
          <a:xfrm>
            <a:off x="106609" y="806522"/>
            <a:ext cx="4711949" cy="6006955"/>
          </a:xfrm>
          <a:prstGeom prst="rect">
            <a:avLst/>
          </a:prstGeom>
        </p:spPr>
      </p:pic>
      <p:pic>
        <p:nvPicPr>
          <p:cNvPr id="9" name="Picture 8">
            <a:extLst>
              <a:ext uri="{FF2B5EF4-FFF2-40B4-BE49-F238E27FC236}">
                <a16:creationId xmlns:a16="http://schemas.microsoft.com/office/drawing/2014/main" id="{A443C55E-2ADC-153D-A9A0-6943D02ABCF0}"/>
              </a:ext>
            </a:extLst>
          </p:cNvPr>
          <p:cNvPicPr>
            <a:picLocks noChangeAspect="1"/>
          </p:cNvPicPr>
          <p:nvPr/>
        </p:nvPicPr>
        <p:blipFill>
          <a:blip r:embed="rId5"/>
          <a:stretch>
            <a:fillRect/>
          </a:stretch>
        </p:blipFill>
        <p:spPr>
          <a:xfrm>
            <a:off x="4923739" y="2630197"/>
            <a:ext cx="7194642" cy="1829146"/>
          </a:xfrm>
          <a:prstGeom prst="rect">
            <a:avLst/>
          </a:prstGeom>
        </p:spPr>
      </p:pic>
      <p:pic>
        <p:nvPicPr>
          <p:cNvPr id="10" name="Graphic 9" descr="Pinch Zoom In with solid fill">
            <a:extLst>
              <a:ext uri="{FF2B5EF4-FFF2-40B4-BE49-F238E27FC236}">
                <a16:creationId xmlns:a16="http://schemas.microsoft.com/office/drawing/2014/main" id="{E312A305-9430-5ADB-61B1-596610297C0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67382" y="3263919"/>
            <a:ext cx="561703" cy="561703"/>
          </a:xfrm>
          <a:prstGeom prst="rect">
            <a:avLst/>
          </a:prstGeom>
        </p:spPr>
      </p:pic>
      <p:sp>
        <p:nvSpPr>
          <p:cNvPr id="11" name="Rectangle 10">
            <a:extLst>
              <a:ext uri="{FF2B5EF4-FFF2-40B4-BE49-F238E27FC236}">
                <a16:creationId xmlns:a16="http://schemas.microsoft.com/office/drawing/2014/main" id="{FE94F0DD-CB72-F69A-ECDF-7EF0403525B8}"/>
              </a:ext>
            </a:extLst>
          </p:cNvPr>
          <p:cNvSpPr/>
          <p:nvPr/>
        </p:nvSpPr>
        <p:spPr>
          <a:xfrm>
            <a:off x="5107301" y="2942029"/>
            <a:ext cx="5582194" cy="966650"/>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12" name="Graphic 11" descr="Checkmark with solid fill">
            <a:extLst>
              <a:ext uri="{FF2B5EF4-FFF2-40B4-BE49-F238E27FC236}">
                <a16:creationId xmlns:a16="http://schemas.microsoft.com/office/drawing/2014/main" id="{07CAF239-3DA6-8163-BC15-BBC7E4861E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11658" y="2956942"/>
            <a:ext cx="306977" cy="306977"/>
          </a:xfrm>
          <a:prstGeom prst="rect">
            <a:avLst/>
          </a:prstGeom>
        </p:spPr>
      </p:pic>
      <p:pic>
        <p:nvPicPr>
          <p:cNvPr id="13" name="Graphic 12" descr="Checkmark with solid fill">
            <a:extLst>
              <a:ext uri="{FF2B5EF4-FFF2-40B4-BE49-F238E27FC236}">
                <a16:creationId xmlns:a16="http://schemas.microsoft.com/office/drawing/2014/main" id="{332110EA-7F43-4880-3ED1-073C0096B4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2197" y="3157240"/>
            <a:ext cx="306977" cy="306977"/>
          </a:xfrm>
          <a:prstGeom prst="rect">
            <a:avLst/>
          </a:prstGeom>
        </p:spPr>
      </p:pic>
      <p:sp>
        <p:nvSpPr>
          <p:cNvPr id="8" name="TextBox 7">
            <a:extLst>
              <a:ext uri="{FF2B5EF4-FFF2-40B4-BE49-F238E27FC236}">
                <a16:creationId xmlns:a16="http://schemas.microsoft.com/office/drawing/2014/main" id="{7ADD553C-9D0B-FC0F-FE2B-EF1A9849825D}"/>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7170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sp>
        <p:nvSpPr>
          <p:cNvPr id="8" name="TextBox 7">
            <a:extLst>
              <a:ext uri="{FF2B5EF4-FFF2-40B4-BE49-F238E27FC236}">
                <a16:creationId xmlns:a16="http://schemas.microsoft.com/office/drawing/2014/main" id="{A74B7ED4-D7FC-B9E1-3C83-C896E5F283DA}"/>
              </a:ext>
            </a:extLst>
          </p:cNvPr>
          <p:cNvSpPr txBox="1"/>
          <p:nvPr/>
        </p:nvSpPr>
        <p:spPr>
          <a:xfrm>
            <a:off x="11582400" y="6473078"/>
            <a:ext cx="609600" cy="369332"/>
          </a:xfrm>
          <a:prstGeom prst="rect">
            <a:avLst/>
          </a:prstGeom>
          <a:noFill/>
        </p:spPr>
        <p:txBody>
          <a:bodyPr wrap="square" rtlCol="0">
            <a:spAutoFit/>
          </a:bodyPr>
          <a:lstStyle/>
          <a:p>
            <a:r>
              <a:rPr lang="en-US">
                <a:solidFill>
                  <a:schemeClr val="bg1">
                    <a:lumMod val="95000"/>
                  </a:schemeClr>
                </a:solidFill>
              </a:rPr>
              <a:t>CG</a:t>
            </a:r>
          </a:p>
        </p:txBody>
      </p:sp>
      <p:pic>
        <p:nvPicPr>
          <p:cNvPr id="3" name="Picture 2">
            <a:extLst>
              <a:ext uri="{FF2B5EF4-FFF2-40B4-BE49-F238E27FC236}">
                <a16:creationId xmlns:a16="http://schemas.microsoft.com/office/drawing/2014/main" id="{A56B48A6-45E2-DFFE-45E3-5DC405A4228C}"/>
              </a:ext>
            </a:extLst>
          </p:cNvPr>
          <p:cNvPicPr>
            <a:picLocks noChangeAspect="1"/>
          </p:cNvPicPr>
          <p:nvPr/>
        </p:nvPicPr>
        <p:blipFill>
          <a:blip r:embed="rId4"/>
          <a:stretch>
            <a:fillRect/>
          </a:stretch>
        </p:blipFill>
        <p:spPr>
          <a:xfrm>
            <a:off x="25277" y="819834"/>
            <a:ext cx="12166723" cy="5892061"/>
          </a:xfrm>
          <a:prstGeom prst="rect">
            <a:avLst/>
          </a:prstGeom>
        </p:spPr>
      </p:pic>
      <p:sp>
        <p:nvSpPr>
          <p:cNvPr id="9" name="TextBox 8">
            <a:extLst>
              <a:ext uri="{FF2B5EF4-FFF2-40B4-BE49-F238E27FC236}">
                <a16:creationId xmlns:a16="http://schemas.microsoft.com/office/drawing/2014/main" id="{6A67A973-81F1-50F3-AF40-D2665D120A75}"/>
              </a:ext>
            </a:extLst>
          </p:cNvPr>
          <p:cNvSpPr txBox="1"/>
          <p:nvPr/>
        </p:nvSpPr>
        <p:spPr>
          <a:xfrm>
            <a:off x="6544065" y="4318893"/>
            <a:ext cx="2447109" cy="369332"/>
          </a:xfrm>
          <a:prstGeom prst="rect">
            <a:avLst/>
          </a:prstGeom>
          <a:solidFill>
            <a:srgbClr val="FEFEFE"/>
          </a:solidFill>
          <a:ln>
            <a:solidFill>
              <a:srgbClr val="FEFEFE"/>
            </a:solidFill>
          </a:ln>
        </p:spPr>
        <p:txBody>
          <a:bodyPr wrap="square" rtlCol="0">
            <a:spAutoFit/>
          </a:bodyPr>
          <a:lstStyle/>
          <a:p>
            <a:r>
              <a:rPr lang="en-US" b="1" err="1">
                <a:solidFill>
                  <a:srgbClr val="C00000"/>
                </a:solidFill>
              </a:rPr>
              <a:t>Steve.Rogers</a:t>
            </a:r>
            <a:endParaRPr lang="en-US" b="1">
              <a:solidFill>
                <a:srgbClr val="C00000"/>
              </a:solidFill>
            </a:endParaRPr>
          </a:p>
        </p:txBody>
      </p:sp>
      <p:sp>
        <p:nvSpPr>
          <p:cNvPr id="10" name="TextBox 9">
            <a:extLst>
              <a:ext uri="{FF2B5EF4-FFF2-40B4-BE49-F238E27FC236}">
                <a16:creationId xmlns:a16="http://schemas.microsoft.com/office/drawing/2014/main" id="{F74B192A-C6CF-596E-9007-DBFD5677E51B}"/>
              </a:ext>
            </a:extLst>
          </p:cNvPr>
          <p:cNvSpPr txBox="1"/>
          <p:nvPr/>
        </p:nvSpPr>
        <p:spPr>
          <a:xfrm>
            <a:off x="6544065" y="4851158"/>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College1</a:t>
            </a:r>
          </a:p>
        </p:txBody>
      </p:sp>
      <p:sp>
        <p:nvSpPr>
          <p:cNvPr id="11" name="Rectangle 10">
            <a:extLst>
              <a:ext uri="{FF2B5EF4-FFF2-40B4-BE49-F238E27FC236}">
                <a16:creationId xmlns:a16="http://schemas.microsoft.com/office/drawing/2014/main" id="{C5526D50-E545-07C4-A051-20218F670608}"/>
              </a:ext>
            </a:extLst>
          </p:cNvPr>
          <p:cNvSpPr/>
          <p:nvPr/>
        </p:nvSpPr>
        <p:spPr>
          <a:xfrm>
            <a:off x="6439565" y="5559380"/>
            <a:ext cx="748937" cy="242690"/>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CB579DEC-A8AA-0DBD-4F18-0949C3E713F8}"/>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52828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sp>
        <p:nvSpPr>
          <p:cNvPr id="8" name="TextBox 7">
            <a:extLst>
              <a:ext uri="{FF2B5EF4-FFF2-40B4-BE49-F238E27FC236}">
                <a16:creationId xmlns:a16="http://schemas.microsoft.com/office/drawing/2014/main" id="{A74B7ED4-D7FC-B9E1-3C83-C896E5F283DA}"/>
              </a:ext>
            </a:extLst>
          </p:cNvPr>
          <p:cNvSpPr txBox="1"/>
          <p:nvPr/>
        </p:nvSpPr>
        <p:spPr>
          <a:xfrm>
            <a:off x="11582400" y="6473078"/>
            <a:ext cx="609600" cy="369332"/>
          </a:xfrm>
          <a:prstGeom prst="rect">
            <a:avLst/>
          </a:prstGeom>
          <a:noFill/>
        </p:spPr>
        <p:txBody>
          <a:bodyPr wrap="square" rtlCol="0">
            <a:spAutoFit/>
          </a:bodyPr>
          <a:lstStyle/>
          <a:p>
            <a:r>
              <a:rPr lang="en-US">
                <a:solidFill>
                  <a:schemeClr val="bg1">
                    <a:lumMod val="95000"/>
                  </a:schemeClr>
                </a:solidFill>
              </a:rPr>
              <a:t>CG</a:t>
            </a:r>
          </a:p>
        </p:txBody>
      </p:sp>
      <p:pic>
        <p:nvPicPr>
          <p:cNvPr id="3" name="Picture 2">
            <a:extLst>
              <a:ext uri="{FF2B5EF4-FFF2-40B4-BE49-F238E27FC236}">
                <a16:creationId xmlns:a16="http://schemas.microsoft.com/office/drawing/2014/main" id="{38EE375A-CB19-2625-50E3-9939C25CA72C}"/>
              </a:ext>
            </a:extLst>
          </p:cNvPr>
          <p:cNvPicPr>
            <a:picLocks noChangeAspect="1"/>
          </p:cNvPicPr>
          <p:nvPr/>
        </p:nvPicPr>
        <p:blipFill>
          <a:blip r:embed="rId4"/>
          <a:stretch>
            <a:fillRect/>
          </a:stretch>
        </p:blipFill>
        <p:spPr>
          <a:xfrm>
            <a:off x="0" y="887441"/>
            <a:ext cx="12192000" cy="5845118"/>
          </a:xfrm>
          <a:prstGeom prst="rect">
            <a:avLst/>
          </a:prstGeom>
        </p:spPr>
      </p:pic>
      <p:sp>
        <p:nvSpPr>
          <p:cNvPr id="9" name="Rectangle 8">
            <a:extLst>
              <a:ext uri="{FF2B5EF4-FFF2-40B4-BE49-F238E27FC236}">
                <a16:creationId xmlns:a16="http://schemas.microsoft.com/office/drawing/2014/main" id="{9A592F98-E645-A30C-87E4-0E0F195BDAF4}"/>
              </a:ext>
            </a:extLst>
          </p:cNvPr>
          <p:cNvSpPr/>
          <p:nvPr/>
        </p:nvSpPr>
        <p:spPr>
          <a:xfrm>
            <a:off x="5242548" y="4624424"/>
            <a:ext cx="1724297" cy="287384"/>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4719A843-3D6E-2033-169C-0D4FAD91D94B}"/>
              </a:ext>
            </a:extLst>
          </p:cNvPr>
          <p:cNvSpPr/>
          <p:nvPr/>
        </p:nvSpPr>
        <p:spPr>
          <a:xfrm>
            <a:off x="4911625" y="3007066"/>
            <a:ext cx="2373686" cy="2287918"/>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570FF2FB-6A66-A00C-3808-E48AF6C9931A}"/>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53707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sp>
        <p:nvSpPr>
          <p:cNvPr id="8" name="TextBox 7">
            <a:extLst>
              <a:ext uri="{FF2B5EF4-FFF2-40B4-BE49-F238E27FC236}">
                <a16:creationId xmlns:a16="http://schemas.microsoft.com/office/drawing/2014/main" id="{A74B7ED4-D7FC-B9E1-3C83-C896E5F283DA}"/>
              </a:ext>
            </a:extLst>
          </p:cNvPr>
          <p:cNvSpPr txBox="1"/>
          <p:nvPr/>
        </p:nvSpPr>
        <p:spPr>
          <a:xfrm>
            <a:off x="11582400" y="6473078"/>
            <a:ext cx="609600" cy="369332"/>
          </a:xfrm>
          <a:prstGeom prst="rect">
            <a:avLst/>
          </a:prstGeom>
          <a:noFill/>
        </p:spPr>
        <p:txBody>
          <a:bodyPr wrap="square" rtlCol="0">
            <a:spAutoFit/>
          </a:bodyPr>
          <a:lstStyle/>
          <a:p>
            <a:r>
              <a:rPr lang="en-US">
                <a:solidFill>
                  <a:schemeClr val="bg1">
                    <a:lumMod val="95000"/>
                  </a:schemeClr>
                </a:solidFill>
              </a:rPr>
              <a:t>CG</a:t>
            </a:r>
          </a:p>
        </p:txBody>
      </p:sp>
      <p:pic>
        <p:nvPicPr>
          <p:cNvPr id="3" name="Picture 2">
            <a:extLst>
              <a:ext uri="{FF2B5EF4-FFF2-40B4-BE49-F238E27FC236}">
                <a16:creationId xmlns:a16="http://schemas.microsoft.com/office/drawing/2014/main" id="{D9FFBACB-C82C-A8F7-E25C-04F7F8C23B1E}"/>
              </a:ext>
            </a:extLst>
          </p:cNvPr>
          <p:cNvPicPr>
            <a:picLocks noChangeAspect="1"/>
          </p:cNvPicPr>
          <p:nvPr/>
        </p:nvPicPr>
        <p:blipFill>
          <a:blip r:embed="rId4"/>
          <a:stretch>
            <a:fillRect/>
          </a:stretch>
        </p:blipFill>
        <p:spPr>
          <a:xfrm>
            <a:off x="31327" y="902460"/>
            <a:ext cx="12129345" cy="5815080"/>
          </a:xfrm>
          <a:prstGeom prst="rect">
            <a:avLst/>
          </a:prstGeom>
        </p:spPr>
      </p:pic>
      <p:sp>
        <p:nvSpPr>
          <p:cNvPr id="9" name="Rectangle 8">
            <a:extLst>
              <a:ext uri="{FF2B5EF4-FFF2-40B4-BE49-F238E27FC236}">
                <a16:creationId xmlns:a16="http://schemas.microsoft.com/office/drawing/2014/main" id="{828211F8-4BB6-73B2-16A9-87AFE3DB59A9}"/>
              </a:ext>
            </a:extLst>
          </p:cNvPr>
          <p:cNvSpPr/>
          <p:nvPr/>
        </p:nvSpPr>
        <p:spPr>
          <a:xfrm>
            <a:off x="31327" y="1851906"/>
            <a:ext cx="12129345" cy="4839504"/>
          </a:xfrm>
          <a:prstGeom prst="rect">
            <a:avLst/>
          </a:prstGeom>
          <a:solidFill>
            <a:srgbClr val="F5F5F5"/>
          </a:solidFill>
          <a:ln>
            <a:solidFill>
              <a:srgbClr val="F5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0B2268D-AC61-E4F8-1E8A-4431FE5FE836}"/>
              </a:ext>
            </a:extLst>
          </p:cNvPr>
          <p:cNvPicPr>
            <a:picLocks noChangeAspect="1"/>
          </p:cNvPicPr>
          <p:nvPr/>
        </p:nvPicPr>
        <p:blipFill>
          <a:blip r:embed="rId5"/>
          <a:stretch>
            <a:fillRect/>
          </a:stretch>
        </p:blipFill>
        <p:spPr>
          <a:xfrm>
            <a:off x="2863146" y="1851906"/>
            <a:ext cx="6465708" cy="4856870"/>
          </a:xfrm>
          <a:prstGeom prst="rect">
            <a:avLst/>
          </a:prstGeom>
        </p:spPr>
      </p:pic>
      <p:sp>
        <p:nvSpPr>
          <p:cNvPr id="12" name="Rectangle 11">
            <a:extLst>
              <a:ext uri="{FF2B5EF4-FFF2-40B4-BE49-F238E27FC236}">
                <a16:creationId xmlns:a16="http://schemas.microsoft.com/office/drawing/2014/main" id="{C8211D81-2EDF-8EA6-0ED7-7F891BEBCAF9}"/>
              </a:ext>
            </a:extLst>
          </p:cNvPr>
          <p:cNvSpPr/>
          <p:nvPr/>
        </p:nvSpPr>
        <p:spPr>
          <a:xfrm>
            <a:off x="4641657" y="6247298"/>
            <a:ext cx="992789" cy="287384"/>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grpSp>
        <p:nvGrpSpPr>
          <p:cNvPr id="20" name="Group 19">
            <a:extLst>
              <a:ext uri="{FF2B5EF4-FFF2-40B4-BE49-F238E27FC236}">
                <a16:creationId xmlns:a16="http://schemas.microsoft.com/office/drawing/2014/main" id="{B46063ED-4B4D-3BAF-2B42-A535A0173A65}"/>
              </a:ext>
            </a:extLst>
          </p:cNvPr>
          <p:cNvGrpSpPr/>
          <p:nvPr/>
        </p:nvGrpSpPr>
        <p:grpSpPr>
          <a:xfrm>
            <a:off x="2969616" y="2783323"/>
            <a:ext cx="2447111" cy="3156542"/>
            <a:chOff x="2969616" y="2783323"/>
            <a:chExt cx="2447111" cy="3156542"/>
          </a:xfrm>
        </p:grpSpPr>
        <p:sp>
          <p:nvSpPr>
            <p:cNvPr id="11" name="TextBox 10">
              <a:extLst>
                <a:ext uri="{FF2B5EF4-FFF2-40B4-BE49-F238E27FC236}">
                  <a16:creationId xmlns:a16="http://schemas.microsoft.com/office/drawing/2014/main" id="{8376A3F3-90FF-FFA8-D290-070618931275}"/>
                </a:ext>
              </a:extLst>
            </p:cNvPr>
            <p:cNvSpPr txBox="1"/>
            <p:nvPr/>
          </p:nvSpPr>
          <p:spPr>
            <a:xfrm>
              <a:off x="2969618" y="2783323"/>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123456789</a:t>
              </a:r>
            </a:p>
          </p:txBody>
        </p:sp>
        <p:sp>
          <p:nvSpPr>
            <p:cNvPr id="13" name="TextBox 12">
              <a:extLst>
                <a:ext uri="{FF2B5EF4-FFF2-40B4-BE49-F238E27FC236}">
                  <a16:creationId xmlns:a16="http://schemas.microsoft.com/office/drawing/2014/main" id="{4A5CA654-D897-43D1-93F5-52D2A8BE1C9D}"/>
                </a:ext>
              </a:extLst>
            </p:cNvPr>
            <p:cNvSpPr txBox="1"/>
            <p:nvPr/>
          </p:nvSpPr>
          <p:spPr>
            <a:xfrm>
              <a:off x="2969618" y="3257620"/>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987654321</a:t>
              </a:r>
            </a:p>
          </p:txBody>
        </p:sp>
        <p:sp>
          <p:nvSpPr>
            <p:cNvPr id="14" name="TextBox 13">
              <a:extLst>
                <a:ext uri="{FF2B5EF4-FFF2-40B4-BE49-F238E27FC236}">
                  <a16:creationId xmlns:a16="http://schemas.microsoft.com/office/drawing/2014/main" id="{35CAB941-1C0C-6C11-F764-C343818A3A34}"/>
                </a:ext>
              </a:extLst>
            </p:cNvPr>
            <p:cNvSpPr txBox="1"/>
            <p:nvPr/>
          </p:nvSpPr>
          <p:spPr>
            <a:xfrm>
              <a:off x="2969618" y="3696017"/>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111111111</a:t>
              </a:r>
            </a:p>
          </p:txBody>
        </p:sp>
        <p:sp>
          <p:nvSpPr>
            <p:cNvPr id="15" name="TextBox 14">
              <a:extLst>
                <a:ext uri="{FF2B5EF4-FFF2-40B4-BE49-F238E27FC236}">
                  <a16:creationId xmlns:a16="http://schemas.microsoft.com/office/drawing/2014/main" id="{87DFE768-17B9-8DE9-4B05-1645A38B27EC}"/>
                </a:ext>
              </a:extLst>
            </p:cNvPr>
            <p:cNvSpPr txBox="1"/>
            <p:nvPr/>
          </p:nvSpPr>
          <p:spPr>
            <a:xfrm>
              <a:off x="2969618" y="4170314"/>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222222222</a:t>
              </a:r>
            </a:p>
          </p:txBody>
        </p:sp>
        <p:sp>
          <p:nvSpPr>
            <p:cNvPr id="16" name="TextBox 15">
              <a:extLst>
                <a:ext uri="{FF2B5EF4-FFF2-40B4-BE49-F238E27FC236}">
                  <a16:creationId xmlns:a16="http://schemas.microsoft.com/office/drawing/2014/main" id="{BFF050BF-FF91-40B3-F40C-C343961BA668}"/>
                </a:ext>
              </a:extLst>
            </p:cNvPr>
            <p:cNvSpPr txBox="1"/>
            <p:nvPr/>
          </p:nvSpPr>
          <p:spPr>
            <a:xfrm>
              <a:off x="2969618" y="4637826"/>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333333333</a:t>
              </a:r>
            </a:p>
          </p:txBody>
        </p:sp>
        <p:sp>
          <p:nvSpPr>
            <p:cNvPr id="17" name="TextBox 16">
              <a:extLst>
                <a:ext uri="{FF2B5EF4-FFF2-40B4-BE49-F238E27FC236}">
                  <a16:creationId xmlns:a16="http://schemas.microsoft.com/office/drawing/2014/main" id="{58EBF1BD-ECD8-ACEF-34FA-AD0D4108F376}"/>
                </a:ext>
              </a:extLst>
            </p:cNvPr>
            <p:cNvSpPr txBox="1"/>
            <p:nvPr/>
          </p:nvSpPr>
          <p:spPr>
            <a:xfrm>
              <a:off x="2969617" y="5109609"/>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444444444</a:t>
              </a:r>
            </a:p>
          </p:txBody>
        </p:sp>
        <p:sp>
          <p:nvSpPr>
            <p:cNvPr id="18" name="TextBox 17">
              <a:extLst>
                <a:ext uri="{FF2B5EF4-FFF2-40B4-BE49-F238E27FC236}">
                  <a16:creationId xmlns:a16="http://schemas.microsoft.com/office/drawing/2014/main" id="{7309327A-DD5C-2C19-2412-29F8D17873E6}"/>
                </a:ext>
              </a:extLst>
            </p:cNvPr>
            <p:cNvSpPr txBox="1"/>
            <p:nvPr/>
          </p:nvSpPr>
          <p:spPr>
            <a:xfrm>
              <a:off x="2969616" y="5570533"/>
              <a:ext cx="2447109" cy="369332"/>
            </a:xfrm>
            <a:prstGeom prst="rect">
              <a:avLst/>
            </a:prstGeom>
            <a:solidFill>
              <a:srgbClr val="FEFEFE"/>
            </a:solidFill>
            <a:ln>
              <a:solidFill>
                <a:srgbClr val="FEFEFE"/>
              </a:solidFill>
            </a:ln>
          </p:spPr>
          <p:txBody>
            <a:bodyPr wrap="square" rtlCol="0">
              <a:spAutoFit/>
            </a:bodyPr>
            <a:lstStyle/>
            <a:p>
              <a:r>
                <a:rPr lang="en-US" b="1">
                  <a:solidFill>
                    <a:srgbClr val="C00000"/>
                  </a:solidFill>
                </a:rPr>
                <a:t>555555555</a:t>
              </a:r>
            </a:p>
          </p:txBody>
        </p:sp>
      </p:grpSp>
      <p:sp>
        <p:nvSpPr>
          <p:cNvPr id="19" name="TextBox 18">
            <a:extLst>
              <a:ext uri="{FF2B5EF4-FFF2-40B4-BE49-F238E27FC236}">
                <a16:creationId xmlns:a16="http://schemas.microsoft.com/office/drawing/2014/main" id="{FB03A4CD-E339-F802-7DC6-8B53441DB9D9}"/>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74287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chemeClr val="bg1"/>
                </a:solidFill>
              </a:rPr>
              <a:t>Why CPL and Why Now?</a:t>
            </a:r>
          </a:p>
        </p:txBody>
      </p:sp>
      <p:sp>
        <p:nvSpPr>
          <p:cNvPr id="8" name="TextBox 7">
            <a:extLst>
              <a:ext uri="{FF2B5EF4-FFF2-40B4-BE49-F238E27FC236}">
                <a16:creationId xmlns:a16="http://schemas.microsoft.com/office/drawing/2014/main" id="{A2C46742-225F-5AC5-8037-979E8482EACD}"/>
              </a:ext>
            </a:extLst>
          </p:cNvPr>
          <p:cNvSpPr txBox="1"/>
          <p:nvPr/>
        </p:nvSpPr>
        <p:spPr>
          <a:xfrm>
            <a:off x="9071594" y="6628325"/>
            <a:ext cx="312040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Calibri"/>
                <a:cs typeface="Calibri"/>
              </a:rPr>
              <a:t>C</a:t>
            </a:r>
            <a:r>
              <a:rPr lang="en-US" sz="800">
                <a:cs typeface="Calibri"/>
              </a:rPr>
              <a:t>. Zoli, Et al. Missing Perspectives: Servicemembers’ Transition. P. iii</a:t>
            </a:r>
            <a:endParaRPr lang="en-US" sz="1050"/>
          </a:p>
        </p:txBody>
      </p:sp>
      <p:sp>
        <p:nvSpPr>
          <p:cNvPr id="9" name="TextBox 8">
            <a:extLst>
              <a:ext uri="{FF2B5EF4-FFF2-40B4-BE49-F238E27FC236}">
                <a16:creationId xmlns:a16="http://schemas.microsoft.com/office/drawing/2014/main" id="{74AFA8F5-58E7-B825-9179-827136FA4FFC}"/>
              </a:ext>
            </a:extLst>
          </p:cNvPr>
          <p:cNvSpPr txBox="1"/>
          <p:nvPr/>
        </p:nvSpPr>
        <p:spPr>
          <a:xfrm>
            <a:off x="644769" y="1203507"/>
            <a:ext cx="10925908" cy="3847207"/>
          </a:xfrm>
          <a:prstGeom prst="rect">
            <a:avLst/>
          </a:prstGeom>
          <a:noFill/>
        </p:spPr>
        <p:txBody>
          <a:bodyPr wrap="square" rtlCol="0">
            <a:spAutoFit/>
          </a:bodyPr>
          <a:lstStyle/>
          <a:p>
            <a:r>
              <a:rPr lang="en-US" sz="4400">
                <a:solidFill>
                  <a:srgbClr val="1D3864"/>
                </a:solidFill>
              </a:rPr>
              <a:t>Barriers to completing educational goals:</a:t>
            </a:r>
          </a:p>
          <a:p>
            <a:pPr marL="285750" indent="-285750">
              <a:buFont typeface="Arial" panose="020B0604020202020204" pitchFamily="34" charset="0"/>
              <a:buChar char="•"/>
            </a:pPr>
            <a:r>
              <a:rPr lang="en-US" sz="4000">
                <a:solidFill>
                  <a:srgbClr val="1D3864"/>
                </a:solidFill>
              </a:rPr>
              <a:t>Finances (56%) </a:t>
            </a:r>
          </a:p>
          <a:p>
            <a:pPr marL="285750" indent="-285750">
              <a:buFont typeface="Arial" panose="020B0604020202020204" pitchFamily="34" charset="0"/>
              <a:buChar char="•"/>
            </a:pPr>
            <a:r>
              <a:rPr lang="en-US" sz="4000">
                <a:solidFill>
                  <a:srgbClr val="1D3864"/>
                </a:solidFill>
              </a:rPr>
              <a:t>Family obligations (28%) </a:t>
            </a:r>
          </a:p>
          <a:p>
            <a:pPr marL="285750" indent="-285750">
              <a:buClr>
                <a:srgbClr val="1D3864"/>
              </a:buClr>
              <a:buFont typeface="Arial" panose="020B0604020202020204" pitchFamily="34" charset="0"/>
              <a:buChar char="•"/>
            </a:pPr>
            <a:r>
              <a:rPr lang="en-US" sz="4000">
                <a:solidFill>
                  <a:srgbClr val="C00000"/>
                </a:solidFill>
              </a:rPr>
              <a:t>GI Bill benefits expire before completion (25%)</a:t>
            </a:r>
          </a:p>
          <a:p>
            <a:pPr marL="285750" indent="-285750">
              <a:buFont typeface="Arial" panose="020B0604020202020204" pitchFamily="34" charset="0"/>
              <a:buChar char="•"/>
            </a:pPr>
            <a:r>
              <a:rPr lang="en-US" sz="4000">
                <a:solidFill>
                  <a:srgbClr val="1D3864"/>
                </a:solidFill>
              </a:rPr>
              <a:t>Disability and wellness (23%)</a:t>
            </a:r>
          </a:p>
          <a:p>
            <a:pPr marL="285750" indent="-285750">
              <a:buFont typeface="Arial" panose="020B0604020202020204" pitchFamily="34" charset="0"/>
              <a:buChar char="•"/>
            </a:pPr>
            <a:r>
              <a:rPr lang="en-US" sz="4000">
                <a:solidFill>
                  <a:srgbClr val="1D3864"/>
                </a:solidFill>
              </a:rPr>
              <a:t>Job and school conflict (22%)</a:t>
            </a:r>
            <a:endParaRPr lang="en-US" sz="2400">
              <a:solidFill>
                <a:srgbClr val="1D3864"/>
              </a:solidFill>
            </a:endParaRPr>
          </a:p>
        </p:txBody>
      </p:sp>
      <p:pic>
        <p:nvPicPr>
          <p:cNvPr id="12" name="Picture 11" descr="A blue and red logo&#10;&#10;Description automatically generated">
            <a:extLst>
              <a:ext uri="{FF2B5EF4-FFF2-40B4-BE49-F238E27FC236}">
                <a16:creationId xmlns:a16="http://schemas.microsoft.com/office/drawing/2014/main" id="{0335A795-0B46-9C60-506C-AEC7DDE61B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D3935ECB-EE7A-B9AF-7BE2-6CDC4F716292}"/>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10" name="TextBox 9">
            <a:extLst>
              <a:ext uri="{FF2B5EF4-FFF2-40B4-BE49-F238E27FC236}">
                <a16:creationId xmlns:a16="http://schemas.microsoft.com/office/drawing/2014/main" id="{2279B036-D7E1-6B0D-C7C4-BAD281E3C2FA}"/>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471201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sp>
        <p:nvSpPr>
          <p:cNvPr id="8" name="TextBox 7">
            <a:extLst>
              <a:ext uri="{FF2B5EF4-FFF2-40B4-BE49-F238E27FC236}">
                <a16:creationId xmlns:a16="http://schemas.microsoft.com/office/drawing/2014/main" id="{A74B7ED4-D7FC-B9E1-3C83-C896E5F283DA}"/>
              </a:ext>
            </a:extLst>
          </p:cNvPr>
          <p:cNvSpPr txBox="1"/>
          <p:nvPr/>
        </p:nvSpPr>
        <p:spPr>
          <a:xfrm>
            <a:off x="11582400" y="6473078"/>
            <a:ext cx="609600" cy="369332"/>
          </a:xfrm>
          <a:prstGeom prst="rect">
            <a:avLst/>
          </a:prstGeom>
          <a:noFill/>
        </p:spPr>
        <p:txBody>
          <a:bodyPr wrap="square" rtlCol="0">
            <a:spAutoFit/>
          </a:bodyPr>
          <a:lstStyle/>
          <a:p>
            <a:r>
              <a:rPr lang="en-US">
                <a:solidFill>
                  <a:schemeClr val="bg1">
                    <a:lumMod val="95000"/>
                  </a:schemeClr>
                </a:solidFill>
              </a:rPr>
              <a:t>CG</a:t>
            </a:r>
          </a:p>
        </p:txBody>
      </p:sp>
      <p:pic>
        <p:nvPicPr>
          <p:cNvPr id="3" name="Picture 2">
            <a:extLst>
              <a:ext uri="{FF2B5EF4-FFF2-40B4-BE49-F238E27FC236}">
                <a16:creationId xmlns:a16="http://schemas.microsoft.com/office/drawing/2014/main" id="{585FF820-9EBA-17A8-B708-7EB6E7BB041E}"/>
              </a:ext>
            </a:extLst>
          </p:cNvPr>
          <p:cNvPicPr>
            <a:picLocks noChangeAspect="1"/>
          </p:cNvPicPr>
          <p:nvPr/>
        </p:nvPicPr>
        <p:blipFill>
          <a:blip r:embed="rId4"/>
          <a:stretch>
            <a:fillRect/>
          </a:stretch>
        </p:blipFill>
        <p:spPr>
          <a:xfrm>
            <a:off x="0" y="887441"/>
            <a:ext cx="12192000" cy="5845118"/>
          </a:xfrm>
          <a:prstGeom prst="rect">
            <a:avLst/>
          </a:prstGeom>
        </p:spPr>
      </p:pic>
      <p:sp>
        <p:nvSpPr>
          <p:cNvPr id="9" name="Rectangle 8">
            <a:extLst>
              <a:ext uri="{FF2B5EF4-FFF2-40B4-BE49-F238E27FC236}">
                <a16:creationId xmlns:a16="http://schemas.microsoft.com/office/drawing/2014/main" id="{BD10801E-58F4-1A1B-A271-3EA77F1B0478}"/>
              </a:ext>
            </a:extLst>
          </p:cNvPr>
          <p:cNvSpPr/>
          <p:nvPr/>
        </p:nvSpPr>
        <p:spPr>
          <a:xfrm>
            <a:off x="7707086" y="4613356"/>
            <a:ext cx="1724297" cy="287384"/>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41BC3D14-CBD6-AC0E-793B-4C1776F4B619}"/>
              </a:ext>
            </a:extLst>
          </p:cNvPr>
          <p:cNvSpPr/>
          <p:nvPr/>
        </p:nvSpPr>
        <p:spPr>
          <a:xfrm>
            <a:off x="7376161" y="2995998"/>
            <a:ext cx="2373686" cy="2287918"/>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B8FDDF77-697C-B409-99CE-1A84A1F8DF08}"/>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4102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JST Bulk Ordering Method</a:t>
            </a:r>
          </a:p>
        </p:txBody>
      </p:sp>
      <p:pic>
        <p:nvPicPr>
          <p:cNvPr id="3" name="Picture 2">
            <a:extLst>
              <a:ext uri="{FF2B5EF4-FFF2-40B4-BE49-F238E27FC236}">
                <a16:creationId xmlns:a16="http://schemas.microsoft.com/office/drawing/2014/main" id="{A244D506-06EA-1A5E-F625-3A1439CF85C5}"/>
              </a:ext>
            </a:extLst>
          </p:cNvPr>
          <p:cNvPicPr>
            <a:picLocks noChangeAspect="1"/>
          </p:cNvPicPr>
          <p:nvPr/>
        </p:nvPicPr>
        <p:blipFill>
          <a:blip r:embed="rId4"/>
          <a:stretch>
            <a:fillRect/>
          </a:stretch>
        </p:blipFill>
        <p:spPr>
          <a:xfrm>
            <a:off x="0" y="921272"/>
            <a:ext cx="12192000" cy="5777455"/>
          </a:xfrm>
          <a:prstGeom prst="rect">
            <a:avLst/>
          </a:prstGeom>
        </p:spPr>
      </p:pic>
      <p:sp>
        <p:nvSpPr>
          <p:cNvPr id="9" name="Rectangle 8">
            <a:extLst>
              <a:ext uri="{FF2B5EF4-FFF2-40B4-BE49-F238E27FC236}">
                <a16:creationId xmlns:a16="http://schemas.microsoft.com/office/drawing/2014/main" id="{2008D482-6751-388E-0B8D-0E3093E9D16C}"/>
              </a:ext>
            </a:extLst>
          </p:cNvPr>
          <p:cNvSpPr/>
          <p:nvPr/>
        </p:nvSpPr>
        <p:spPr>
          <a:xfrm>
            <a:off x="8978537" y="3106777"/>
            <a:ext cx="348343" cy="313509"/>
          </a:xfrm>
          <a:prstGeom prst="rect">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2B169056-3FA9-B1ED-2BAD-1B1C3156D637}"/>
              </a:ext>
            </a:extLst>
          </p:cNvPr>
          <p:cNvSpPr txBox="1"/>
          <p:nvPr/>
        </p:nvSpPr>
        <p:spPr>
          <a:xfrm>
            <a:off x="9621390" y="2775739"/>
            <a:ext cx="2484885" cy="923330"/>
          </a:xfrm>
          <a:prstGeom prst="rect">
            <a:avLst/>
          </a:prstGeom>
          <a:noFill/>
        </p:spPr>
        <p:txBody>
          <a:bodyPr wrap="square" rtlCol="0">
            <a:spAutoFit/>
          </a:bodyPr>
          <a:lstStyle/>
          <a:p>
            <a:pPr algn="ctr"/>
            <a:r>
              <a:rPr lang="en-US" b="1">
                <a:solidFill>
                  <a:srgbClr val="14386B"/>
                </a:solidFill>
              </a:rPr>
              <a:t>Recommendation: Save as PDF and save to a secure folder.  </a:t>
            </a:r>
          </a:p>
        </p:txBody>
      </p:sp>
      <p:sp>
        <p:nvSpPr>
          <p:cNvPr id="11" name="TextBox 10">
            <a:extLst>
              <a:ext uri="{FF2B5EF4-FFF2-40B4-BE49-F238E27FC236}">
                <a16:creationId xmlns:a16="http://schemas.microsoft.com/office/drawing/2014/main" id="{55FF3424-F90E-B1C8-16F0-F995769A3919}"/>
              </a:ext>
            </a:extLst>
          </p:cNvPr>
          <p:cNvSpPr txBox="1"/>
          <p:nvPr/>
        </p:nvSpPr>
        <p:spPr>
          <a:xfrm>
            <a:off x="9621389" y="3781523"/>
            <a:ext cx="2484885" cy="646331"/>
          </a:xfrm>
          <a:prstGeom prst="rect">
            <a:avLst/>
          </a:prstGeom>
          <a:noFill/>
        </p:spPr>
        <p:txBody>
          <a:bodyPr wrap="square" rtlCol="0">
            <a:spAutoFit/>
          </a:bodyPr>
          <a:lstStyle/>
          <a:p>
            <a:pPr algn="ctr"/>
            <a:r>
              <a:rPr lang="en-US" b="1">
                <a:solidFill>
                  <a:srgbClr val="14386B"/>
                </a:solidFill>
              </a:rPr>
              <a:t>Will stay in queue for 30 days. </a:t>
            </a:r>
          </a:p>
        </p:txBody>
      </p:sp>
      <p:sp>
        <p:nvSpPr>
          <p:cNvPr id="8" name="TextBox 7">
            <a:extLst>
              <a:ext uri="{FF2B5EF4-FFF2-40B4-BE49-F238E27FC236}">
                <a16:creationId xmlns:a16="http://schemas.microsoft.com/office/drawing/2014/main" id="{FAD41AD3-7E35-8205-30A2-037AD1E75136}"/>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7898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American Council on Education</a:t>
            </a:r>
          </a:p>
        </p:txBody>
      </p:sp>
      <p:sp>
        <p:nvSpPr>
          <p:cNvPr id="8" name="TextBox 7">
            <a:extLst>
              <a:ext uri="{FF2B5EF4-FFF2-40B4-BE49-F238E27FC236}">
                <a16:creationId xmlns:a16="http://schemas.microsoft.com/office/drawing/2014/main" id="{B3BA9B92-A851-671A-0FF1-57ECACECF096}"/>
              </a:ext>
            </a:extLst>
          </p:cNvPr>
          <p:cNvSpPr txBox="1"/>
          <p:nvPr/>
        </p:nvSpPr>
        <p:spPr>
          <a:xfrm>
            <a:off x="11715748" y="6473078"/>
            <a:ext cx="476251" cy="369332"/>
          </a:xfrm>
          <a:prstGeom prst="rect">
            <a:avLst/>
          </a:prstGeom>
          <a:noFill/>
        </p:spPr>
        <p:txBody>
          <a:bodyPr wrap="square" rtlCol="0">
            <a:spAutoFit/>
          </a:bodyPr>
          <a:lstStyle/>
          <a:p>
            <a:r>
              <a:rPr lang="en-US">
                <a:solidFill>
                  <a:schemeClr val="bg1">
                    <a:lumMod val="95000"/>
                  </a:schemeClr>
                </a:solidFill>
              </a:rPr>
              <a:t>JB</a:t>
            </a:r>
          </a:p>
        </p:txBody>
      </p:sp>
      <p:pic>
        <p:nvPicPr>
          <p:cNvPr id="10" name="Picture 9" descr="A blue and red logo&#10;&#10;Description automatically generated">
            <a:extLst>
              <a:ext uri="{FF2B5EF4-FFF2-40B4-BE49-F238E27FC236}">
                <a16:creationId xmlns:a16="http://schemas.microsoft.com/office/drawing/2014/main" id="{B5D37FAE-ADE8-9841-6645-1FD34621C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Content Placeholder 2">
            <a:extLst>
              <a:ext uri="{FF2B5EF4-FFF2-40B4-BE49-F238E27FC236}">
                <a16:creationId xmlns:a16="http://schemas.microsoft.com/office/drawing/2014/main" id="{4ED22EA8-AC84-B40F-949C-4F04865E0E7C}"/>
              </a:ext>
            </a:extLst>
          </p:cNvPr>
          <p:cNvSpPr txBox="1">
            <a:spLocks/>
          </p:cNvSpPr>
          <p:nvPr/>
        </p:nvSpPr>
        <p:spPr>
          <a:xfrm>
            <a:off x="379184" y="1222250"/>
            <a:ext cx="11433629" cy="448347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nSpc>
                <a:spcPct val="106000"/>
              </a:lnSpc>
              <a:spcBef>
                <a:spcPts val="0"/>
              </a:spcBef>
            </a:pPr>
            <a:r>
              <a:rPr lang="en-US" sz="1800" b="1">
                <a:solidFill>
                  <a:srgbClr val="1D3864"/>
                </a:solidFill>
                <a:ea typeface="Calibri"/>
                <a:cs typeface="Times New Roman"/>
              </a:rPr>
              <a:t>The American Council on Education is a national non-profit organization in higher education and serve as an agency to provide credit recommendations based on peer reviewed analysis for educational training.  </a:t>
            </a:r>
            <a:endParaRPr lang="en-US" sz="1800" b="1">
              <a:solidFill>
                <a:srgbClr val="1D3864"/>
              </a:solidFill>
              <a:ea typeface="Calibri" panose="020F0502020204030204" pitchFamily="34" charset="0"/>
              <a:cs typeface="Times New Roman"/>
            </a:endParaRPr>
          </a:p>
          <a:p>
            <a:pPr marL="457200" indent="-457200">
              <a:lnSpc>
                <a:spcPct val="106000"/>
              </a:lnSpc>
              <a:spcBef>
                <a:spcPts val="0"/>
              </a:spcBef>
            </a:pPr>
            <a:r>
              <a:rPr lang="en-US" sz="1800" b="1">
                <a:solidFill>
                  <a:srgbClr val="1D3864"/>
                </a:solidFill>
                <a:ea typeface="Calibri"/>
                <a:cs typeface="Times New Roman"/>
              </a:rPr>
              <a:t>Authorized by the Department of Defense (DOD). </a:t>
            </a:r>
            <a:endParaRPr lang="en-US" sz="1800" b="1">
              <a:solidFill>
                <a:srgbClr val="1D3864"/>
              </a:solidFill>
              <a:ea typeface="+mn-lt"/>
              <a:cs typeface="Times New Roman"/>
            </a:endParaRPr>
          </a:p>
          <a:p>
            <a:pPr marL="457200" indent="-457200"/>
            <a:r>
              <a:rPr lang="en-US" sz="1800">
                <a:solidFill>
                  <a:srgbClr val="1D3864"/>
                </a:solidFill>
                <a:ea typeface="Calibri" panose="020F0502020204030204"/>
                <a:cs typeface="Calibri"/>
              </a:rPr>
              <a:t>Nonprofit organization focused on higher education advocacy and leadership.</a:t>
            </a:r>
          </a:p>
          <a:p>
            <a:pPr marL="457200" indent="-457200"/>
            <a:r>
              <a:rPr lang="en-US" sz="1800">
                <a:solidFill>
                  <a:srgbClr val="1D3864"/>
                </a:solidFill>
                <a:ea typeface="Calibri" panose="020F0502020204030204"/>
                <a:cs typeface="Calibri"/>
              </a:rPr>
              <a:t>Represents over 1,700 colleges and universities, including their leaders and institutions.</a:t>
            </a:r>
          </a:p>
          <a:p>
            <a:pPr marL="457200" indent="-457200"/>
            <a:r>
              <a:rPr lang="en-US" sz="1800">
                <a:solidFill>
                  <a:srgbClr val="1D3864"/>
                </a:solidFill>
                <a:ea typeface="Calibri" panose="020F0502020204030204"/>
                <a:cs typeface="Calibri"/>
              </a:rPr>
              <a:t>Advocates for policies enhancing access, equity, and quality in higher education.</a:t>
            </a:r>
          </a:p>
          <a:p>
            <a:pPr marL="457200" indent="-457200"/>
            <a:r>
              <a:rPr lang="en-US" sz="1800">
                <a:solidFill>
                  <a:srgbClr val="1D3864"/>
                </a:solidFill>
                <a:ea typeface="Calibri" panose="020F0502020204030204"/>
                <a:cs typeface="Calibri"/>
              </a:rPr>
              <a:t>Offers programs supporting leadership development and innovation in academia.</a:t>
            </a:r>
          </a:p>
          <a:p>
            <a:pPr marL="457200" indent="-457200"/>
            <a:r>
              <a:rPr lang="en-US" sz="1800">
                <a:solidFill>
                  <a:srgbClr val="1D3864"/>
                </a:solidFill>
                <a:ea typeface="Calibri" panose="020F0502020204030204"/>
                <a:cs typeface="Calibri"/>
              </a:rPr>
              <a:t>Operates the College Credit Recommendation Service (CREDIT®) for workforce training and education credit evaluations.</a:t>
            </a:r>
          </a:p>
          <a:p>
            <a:pPr marL="457200" indent="-457200"/>
            <a:r>
              <a:rPr lang="en-US" sz="1800">
                <a:solidFill>
                  <a:srgbClr val="1D3864"/>
                </a:solidFill>
                <a:ea typeface="Calibri" panose="020F0502020204030204"/>
                <a:cs typeface="Calibri"/>
              </a:rPr>
              <a:t>Conducts research and provides resources to address higher education challenges.</a:t>
            </a:r>
          </a:p>
          <a:p>
            <a:pPr marL="457200" indent="-457200"/>
            <a:r>
              <a:rPr lang="en-US" sz="1800">
                <a:solidFill>
                  <a:srgbClr val="1D3864"/>
                </a:solidFill>
                <a:ea typeface="Calibri" panose="020F0502020204030204"/>
                <a:cs typeface="Calibri"/>
              </a:rPr>
              <a:t>Engages in public policy discussions and initiatives impacting colleges </a:t>
            </a:r>
            <a:r>
              <a:rPr lang="en-US" sz="2000">
                <a:solidFill>
                  <a:srgbClr val="1D3864"/>
                </a:solidFill>
                <a:ea typeface="Calibri" panose="020F0502020204030204"/>
                <a:cs typeface="Calibri"/>
              </a:rPr>
              <a:t>and universities.</a:t>
            </a:r>
          </a:p>
          <a:p>
            <a:pPr marL="457200" indent="-457200"/>
            <a:r>
              <a:rPr lang="en-US" sz="1800">
                <a:solidFill>
                  <a:srgbClr val="1D3864"/>
                </a:solidFill>
                <a:ea typeface="Calibri" panose="020F0502020204030204"/>
                <a:cs typeface="Calibri"/>
              </a:rPr>
              <a:t>Established in 1918, it continues to be a prominent voice in higher education affairs.</a:t>
            </a:r>
            <a:endParaRPr lang="en-US">
              <a:solidFill>
                <a:srgbClr val="1D3864"/>
              </a:solidFill>
              <a:ea typeface="Calibri" panose="020F0502020204030204"/>
              <a:cs typeface="Calibri" panose="020F0502020204030204"/>
            </a:endParaRPr>
          </a:p>
          <a:p>
            <a:pPr marL="914400" lvl="1" indent="-457200">
              <a:lnSpc>
                <a:spcPct val="106000"/>
              </a:lnSpc>
              <a:spcBef>
                <a:spcPts val="0"/>
              </a:spcBef>
            </a:pPr>
            <a:endParaRPr lang="en-US" sz="2800">
              <a:cs typeface="Times New Roman"/>
            </a:endParaRPr>
          </a:p>
          <a:p>
            <a:pPr>
              <a:lnSpc>
                <a:spcPct val="106000"/>
              </a:lnSpc>
              <a:spcBef>
                <a:spcPts val="0"/>
              </a:spcBef>
            </a:pPr>
            <a:endParaRPr lang="en-US" sz="1800">
              <a:latin typeface="Calibri" panose="020F0502020204030204" pitchFamily="34" charset="0"/>
              <a:cs typeface="Calibri"/>
            </a:endParaRPr>
          </a:p>
          <a:p>
            <a:pPr>
              <a:lnSpc>
                <a:spcPct val="106000"/>
              </a:lnSpc>
              <a:spcBef>
                <a:spcPts val="0"/>
              </a:spcBef>
            </a:pPr>
            <a:endParaRPr lang="en-US">
              <a:latin typeface="Calibri" panose="020F0502020204030204" pitchFamily="34" charset="0"/>
              <a:cs typeface="Calibri" panose="020F0502020204030204"/>
            </a:endParaRPr>
          </a:p>
          <a:p>
            <a:pPr>
              <a:lnSpc>
                <a:spcPct val="106000"/>
              </a:lnSpc>
              <a:spcBef>
                <a:spcPts val="0"/>
              </a:spcBef>
            </a:pP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F5AFD42-087C-F693-47DF-E87E95E5E1DE}"/>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412868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ACE Faculty Reviewers</a:t>
            </a:r>
          </a:p>
        </p:txBody>
      </p:sp>
      <p:sp>
        <p:nvSpPr>
          <p:cNvPr id="8" name="TextBox 7">
            <a:extLst>
              <a:ext uri="{FF2B5EF4-FFF2-40B4-BE49-F238E27FC236}">
                <a16:creationId xmlns:a16="http://schemas.microsoft.com/office/drawing/2014/main" id="{B3BA9B92-A851-671A-0FF1-57ECACECF096}"/>
              </a:ext>
            </a:extLst>
          </p:cNvPr>
          <p:cNvSpPr txBox="1"/>
          <p:nvPr/>
        </p:nvSpPr>
        <p:spPr>
          <a:xfrm>
            <a:off x="11715748" y="6473078"/>
            <a:ext cx="476251" cy="369332"/>
          </a:xfrm>
          <a:prstGeom prst="rect">
            <a:avLst/>
          </a:prstGeom>
          <a:noFill/>
        </p:spPr>
        <p:txBody>
          <a:bodyPr wrap="square" rtlCol="0">
            <a:spAutoFit/>
          </a:bodyPr>
          <a:lstStyle/>
          <a:p>
            <a:r>
              <a:rPr lang="en-US">
                <a:solidFill>
                  <a:schemeClr val="bg1">
                    <a:lumMod val="95000"/>
                  </a:schemeClr>
                </a:solidFill>
              </a:rPr>
              <a:t>JB</a:t>
            </a:r>
          </a:p>
        </p:txBody>
      </p:sp>
      <p:pic>
        <p:nvPicPr>
          <p:cNvPr id="10" name="Picture 9" descr="A blue and red logo&#10;&#10;Description automatically generated">
            <a:extLst>
              <a:ext uri="{FF2B5EF4-FFF2-40B4-BE49-F238E27FC236}">
                <a16:creationId xmlns:a16="http://schemas.microsoft.com/office/drawing/2014/main" id="{B5D37FAE-ADE8-9841-6645-1FD34621C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9" name="Content Placeholder 2">
            <a:extLst>
              <a:ext uri="{FF2B5EF4-FFF2-40B4-BE49-F238E27FC236}">
                <a16:creationId xmlns:a16="http://schemas.microsoft.com/office/drawing/2014/main" id="{0F605CD5-5246-DB34-BC66-7C8EA9D1BFF9}"/>
              </a:ext>
            </a:extLst>
          </p:cNvPr>
          <p:cNvSpPr txBox="1">
            <a:spLocks/>
          </p:cNvSpPr>
          <p:nvPr/>
        </p:nvSpPr>
        <p:spPr>
          <a:xfrm>
            <a:off x="838200" y="1226024"/>
            <a:ext cx="10515600" cy="4869427"/>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a:solidFill>
                  <a:srgbClr val="1D3864"/>
                </a:solidFill>
                <a:ea typeface="Calibri"/>
                <a:cs typeface="Calibri"/>
              </a:rPr>
              <a:t>Becoming an American Council on Education (ACE) faculty reviewer involves a selective process. ACE looks for experienced and well-qualified faculty members to serve as reviewers. Generally, the following steps are involved:</a:t>
            </a:r>
            <a:endParaRPr lang="en-US"/>
          </a:p>
          <a:p>
            <a:r>
              <a:rPr lang="en-US" sz="1800" b="1">
                <a:solidFill>
                  <a:srgbClr val="1D3864"/>
                </a:solidFill>
                <a:ea typeface="Calibri"/>
                <a:cs typeface="Calibri"/>
              </a:rPr>
              <a:t>Qualifications:</a:t>
            </a:r>
            <a:r>
              <a:rPr lang="en-US" sz="1800">
                <a:solidFill>
                  <a:srgbClr val="1D3864"/>
                </a:solidFill>
                <a:ea typeface="Calibri"/>
                <a:cs typeface="Calibri"/>
              </a:rPr>
              <a:t> Faculty members who are interested in becoming ACE reviewers typically have substantial experience in their academic field, hold advanced degrees, and have demonstrated expertise in curriculum development, teaching, or educational program assessment. </a:t>
            </a:r>
            <a:endParaRPr lang="en-US"/>
          </a:p>
          <a:p>
            <a:pPr lvl="1"/>
            <a:r>
              <a:rPr lang="en-US" sz="1600" b="1">
                <a:solidFill>
                  <a:srgbClr val="1D3864"/>
                </a:solidFill>
                <a:ea typeface="Calibri"/>
                <a:cs typeface="Calibri"/>
              </a:rPr>
              <a:t>Faculty must be currently teaching at an accredited college or university. </a:t>
            </a:r>
            <a:endParaRPr lang="en-US"/>
          </a:p>
          <a:p>
            <a:pPr lvl="2"/>
            <a:r>
              <a:rPr lang="en-US" sz="1600" b="1">
                <a:solidFill>
                  <a:srgbClr val="1D3864"/>
                </a:solidFill>
                <a:ea typeface="Calibri"/>
                <a:cs typeface="Calibri"/>
              </a:rPr>
              <a:t>Evaluators from various educational institutions: 4-Year Public and Private Universities, as well as 2-Year Public and Private Colleges.</a:t>
            </a:r>
            <a:endParaRPr lang="en-US" sz="900" b="1">
              <a:solidFill>
                <a:srgbClr val="1D3864"/>
              </a:solidFill>
              <a:ea typeface="Calibri"/>
              <a:cs typeface="Calibri"/>
            </a:endParaRPr>
          </a:p>
          <a:p>
            <a:pPr lvl="1"/>
            <a:r>
              <a:rPr lang="en-US" sz="1600" b="1">
                <a:solidFill>
                  <a:srgbClr val="1D3864"/>
                </a:solidFill>
                <a:ea typeface="Calibri"/>
                <a:cs typeface="Calibri"/>
              </a:rPr>
              <a:t>The reviews are founded on alignment with academic disciplines, ensuring expertise in the specific subject matter.</a:t>
            </a:r>
            <a:endParaRPr lang="en-US"/>
          </a:p>
          <a:p>
            <a:pPr lvl="1"/>
            <a:r>
              <a:rPr lang="en-US" sz="1600" b="1">
                <a:solidFill>
                  <a:srgbClr val="1D3864"/>
                </a:solidFill>
                <a:ea typeface="Calibri"/>
                <a:cs typeface="Calibri"/>
              </a:rPr>
              <a:t>A minimum of five years' experience is required for eligibility.</a:t>
            </a:r>
          </a:p>
          <a:p>
            <a:r>
              <a:rPr lang="en-US" sz="1800" b="1">
                <a:solidFill>
                  <a:srgbClr val="1D3864"/>
                </a:solidFill>
                <a:ea typeface="Calibri"/>
                <a:cs typeface="Calibri"/>
              </a:rPr>
              <a:t>Selection and Training:</a:t>
            </a:r>
            <a:r>
              <a:rPr lang="en-US" sz="1800">
                <a:solidFill>
                  <a:srgbClr val="1D3864"/>
                </a:solidFill>
                <a:ea typeface="Calibri"/>
                <a:cs typeface="Calibri"/>
              </a:rPr>
              <a:t> The selection process involves a review of applications, where ACE assesses the applicant’s qualifications, experience, and alignment with the needs of the review process. Selected applicants might undergo training or orientation to understand ACE’s review process, guidelines, and standards.</a:t>
            </a:r>
            <a:endParaRPr lang="en-US"/>
          </a:p>
          <a:p>
            <a:r>
              <a:rPr lang="en-US" sz="1800" b="1">
                <a:solidFill>
                  <a:srgbClr val="1D3864"/>
                </a:solidFill>
                <a:ea typeface="Calibri"/>
                <a:cs typeface="Calibri"/>
              </a:rPr>
              <a:t>Ongoing Commitment:</a:t>
            </a:r>
            <a:r>
              <a:rPr lang="en-US" sz="1800">
                <a:solidFill>
                  <a:srgbClr val="1D3864"/>
                </a:solidFill>
                <a:ea typeface="Calibri"/>
                <a:cs typeface="Calibri"/>
              </a:rPr>
              <a:t> Faculty reviewers who are accepted into ACE’s pool of reviewers might be called upon periodically to evaluate courses, programs, or other educational initiatives based on their expertise and availability.</a:t>
            </a:r>
            <a:endParaRPr lang="en-US" sz="3200">
              <a:solidFill>
                <a:srgbClr val="1D3864"/>
              </a:solidFill>
              <a:ea typeface="Calibri"/>
              <a:cs typeface="Calibri"/>
            </a:endParaRPr>
          </a:p>
          <a:p>
            <a:endParaRPr lang="en-US" sz="3200">
              <a:latin typeface="Calibri" panose="020F0502020204030204" pitchFamily="34" charset="0"/>
              <a:ea typeface="Calibri" panose="020F0502020204030204"/>
              <a:cs typeface="Calibri"/>
            </a:endParaRPr>
          </a:p>
          <a:p>
            <a:pPr marL="457200" indent="-457200">
              <a:lnSpc>
                <a:spcPct val="106000"/>
              </a:lnSpc>
              <a:spcBef>
                <a:spcPts val="0"/>
              </a:spcBef>
            </a:pPr>
            <a:endParaRPr lang="en-US" sz="3200">
              <a:latin typeface="Calibri" panose="020F0502020204030204" pitchFamily="34" charset="0"/>
              <a:ea typeface="Calibri" panose="020F0502020204030204" pitchFamily="34" charset="0"/>
              <a:cs typeface="Times New Roman"/>
            </a:endParaRPr>
          </a:p>
          <a:p>
            <a:pPr marL="914400" lvl="1" indent="-457200">
              <a:lnSpc>
                <a:spcPct val="106000"/>
              </a:lnSpc>
              <a:spcBef>
                <a:spcPts val="0"/>
              </a:spcBef>
            </a:pPr>
            <a:endParaRPr lang="en-US" sz="2800">
              <a:latin typeface="Calibri" panose="020F0502020204030204" pitchFamily="34" charset="0"/>
              <a:ea typeface="Calibri" panose="020F0502020204030204" pitchFamily="34" charset="0"/>
              <a:cs typeface="Times New Roman"/>
            </a:endParaRPr>
          </a:p>
          <a:p>
            <a:pPr>
              <a:lnSpc>
                <a:spcPct val="106000"/>
              </a:lnSpc>
              <a:spcBef>
                <a:spcPts val="0"/>
              </a:spcBef>
            </a:pPr>
            <a:endParaRPr lang="en-US" sz="1800">
              <a:latin typeface="Calibri" panose="020F0502020204030204" pitchFamily="34" charset="0"/>
              <a:ea typeface="Calibri" panose="020F0502020204030204" pitchFamily="34" charset="0"/>
              <a:cs typeface="Calibri" panose="020F0502020204030204"/>
            </a:endParaRPr>
          </a:p>
          <a:p>
            <a:pPr>
              <a:lnSpc>
                <a:spcPct val="106000"/>
              </a:lnSpc>
              <a:spcBef>
                <a:spcPts val="0"/>
              </a:spcBef>
            </a:pPr>
            <a:endParaRPr lang="en-US">
              <a:latin typeface="Calibri" panose="020F0502020204030204" pitchFamily="34" charset="0"/>
              <a:ea typeface="Calibri" panose="020F0502020204030204" pitchFamily="34" charset="0"/>
              <a:cs typeface="Calibri" panose="020F0502020204030204"/>
            </a:endParaRPr>
          </a:p>
          <a:p>
            <a:pPr>
              <a:lnSpc>
                <a:spcPct val="106000"/>
              </a:lnSpc>
              <a:spcBef>
                <a:spcPts val="0"/>
              </a:spcBef>
            </a:pP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84CCB9E-1404-B508-5699-DFBD7E7CCDE3}"/>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3629061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ACE Faculty Reviewers</a:t>
            </a:r>
          </a:p>
        </p:txBody>
      </p:sp>
      <p:sp>
        <p:nvSpPr>
          <p:cNvPr id="8" name="TextBox 7">
            <a:extLst>
              <a:ext uri="{FF2B5EF4-FFF2-40B4-BE49-F238E27FC236}">
                <a16:creationId xmlns:a16="http://schemas.microsoft.com/office/drawing/2014/main" id="{B3BA9B92-A851-671A-0FF1-57ECACECF096}"/>
              </a:ext>
            </a:extLst>
          </p:cNvPr>
          <p:cNvSpPr txBox="1"/>
          <p:nvPr/>
        </p:nvSpPr>
        <p:spPr>
          <a:xfrm>
            <a:off x="11715748" y="6473078"/>
            <a:ext cx="476251" cy="369332"/>
          </a:xfrm>
          <a:prstGeom prst="rect">
            <a:avLst/>
          </a:prstGeom>
          <a:noFill/>
        </p:spPr>
        <p:txBody>
          <a:bodyPr wrap="square" rtlCol="0">
            <a:spAutoFit/>
          </a:bodyPr>
          <a:lstStyle/>
          <a:p>
            <a:r>
              <a:rPr lang="en-US">
                <a:solidFill>
                  <a:schemeClr val="bg1">
                    <a:lumMod val="95000"/>
                  </a:schemeClr>
                </a:solidFill>
              </a:rPr>
              <a:t>JB</a:t>
            </a:r>
          </a:p>
        </p:txBody>
      </p:sp>
      <p:pic>
        <p:nvPicPr>
          <p:cNvPr id="10" name="Picture 9" descr="A blue and red logo&#10;&#10;Description automatically generated">
            <a:extLst>
              <a:ext uri="{FF2B5EF4-FFF2-40B4-BE49-F238E27FC236}">
                <a16:creationId xmlns:a16="http://schemas.microsoft.com/office/drawing/2014/main" id="{B5D37FAE-ADE8-9841-6645-1FD34621C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Content Placeholder 2">
            <a:extLst>
              <a:ext uri="{FF2B5EF4-FFF2-40B4-BE49-F238E27FC236}">
                <a16:creationId xmlns:a16="http://schemas.microsoft.com/office/drawing/2014/main" id="{672BA780-DF64-D186-D49F-942E7F2EF626}"/>
              </a:ext>
            </a:extLst>
          </p:cNvPr>
          <p:cNvSpPr txBox="1">
            <a:spLocks/>
          </p:cNvSpPr>
          <p:nvPr/>
        </p:nvSpPr>
        <p:spPr>
          <a:xfrm>
            <a:off x="501731" y="1247150"/>
            <a:ext cx="11188535" cy="474077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6000"/>
              </a:lnSpc>
              <a:spcBef>
                <a:spcPts val="0"/>
              </a:spcBef>
            </a:pPr>
            <a:r>
              <a:rPr lang="en-US" sz="2000" b="1">
                <a:solidFill>
                  <a:srgbClr val="1D3864"/>
                </a:solidFill>
                <a:ea typeface="+mn-lt"/>
                <a:cs typeface="+mn-lt"/>
              </a:rPr>
              <a:t>Why is ACE a trustworthy organization?</a:t>
            </a:r>
            <a:endParaRPr lang="en-US">
              <a:solidFill>
                <a:srgbClr val="1D3864"/>
              </a:solidFill>
              <a:cs typeface="Calibri"/>
            </a:endParaRPr>
          </a:p>
          <a:p>
            <a:r>
              <a:rPr lang="en-US" sz="1600" b="1">
                <a:solidFill>
                  <a:srgbClr val="1D3864"/>
                </a:solidFill>
                <a:ea typeface="+mn-lt"/>
                <a:cs typeface="+mn-lt"/>
              </a:rPr>
              <a:t>Expertise and Rigor:</a:t>
            </a:r>
            <a:r>
              <a:rPr lang="en-US" sz="1600">
                <a:solidFill>
                  <a:srgbClr val="1D3864"/>
                </a:solidFill>
                <a:ea typeface="+mn-lt"/>
                <a:cs typeface="+mn-lt"/>
              </a:rPr>
              <a:t> ACE utilizes teams of subject-matter specialists from various academic backgrounds—professors, deans, and academicians—who thoroughly examine courses and occupations. Their rigorous evaluation involves discussions, application of evaluation procedures, and the use of guidelines to reach a unanimous agreement on credit recommendations.</a:t>
            </a:r>
            <a:endParaRPr lang="en-US" sz="1600">
              <a:solidFill>
                <a:srgbClr val="1D3864"/>
              </a:solidFill>
              <a:latin typeface="Calibri" panose="020F0502020204030204" pitchFamily="34" charset="0"/>
              <a:ea typeface="Calibri" panose="020F0502020204030204" pitchFamily="34" charset="0"/>
              <a:cs typeface="Times New Roman"/>
            </a:endParaRPr>
          </a:p>
          <a:p>
            <a:r>
              <a:rPr lang="en-US" sz="1600" b="1">
                <a:solidFill>
                  <a:srgbClr val="1D3864"/>
                </a:solidFill>
                <a:ea typeface="+mn-lt"/>
                <a:cs typeface="+mn-lt"/>
              </a:rPr>
              <a:t>Academic Diversity:</a:t>
            </a:r>
            <a:r>
              <a:rPr lang="en-US" sz="1600">
                <a:solidFill>
                  <a:srgbClr val="1D3864"/>
                </a:solidFill>
                <a:ea typeface="+mn-lt"/>
                <a:cs typeface="+mn-lt"/>
              </a:rPr>
              <a:t> The team conducting the evaluations represents a diverse array of colleges and universities. This diversity ensures a comprehensive and inclusive evaluation process, taking into account various perspectives and academic standards.</a:t>
            </a:r>
            <a:endParaRPr lang="en-US" sz="1600">
              <a:solidFill>
                <a:srgbClr val="1D3864"/>
              </a:solidFill>
              <a:ea typeface="Calibri"/>
              <a:cs typeface="Calibri"/>
            </a:endParaRPr>
          </a:p>
          <a:p>
            <a:r>
              <a:rPr lang="en-US" sz="1600" b="1">
                <a:solidFill>
                  <a:srgbClr val="1D3864"/>
                </a:solidFill>
                <a:ea typeface="+mn-lt"/>
                <a:cs typeface="+mn-lt"/>
              </a:rPr>
              <a:t>Central Authority Approval:</a:t>
            </a:r>
            <a:r>
              <a:rPr lang="en-US" sz="1600">
                <a:solidFill>
                  <a:srgbClr val="1D3864"/>
                </a:solidFill>
                <a:ea typeface="+mn-lt"/>
                <a:cs typeface="+mn-lt"/>
              </a:rPr>
              <a:t> The formal service courses and occupations evaluated by ACE are approved by a central authority, indicating a standardized and authorized process for evaluating these programs.</a:t>
            </a:r>
            <a:endParaRPr lang="en-US" sz="1600">
              <a:solidFill>
                <a:srgbClr val="1D3864"/>
              </a:solidFill>
              <a:ea typeface="Calibri"/>
              <a:cs typeface="Calibri"/>
            </a:endParaRPr>
          </a:p>
          <a:p>
            <a:r>
              <a:rPr lang="en-US" sz="1600" b="1">
                <a:solidFill>
                  <a:srgbClr val="1D3864"/>
                </a:solidFill>
                <a:ea typeface="+mn-lt"/>
                <a:cs typeface="+mn-lt"/>
              </a:rPr>
              <a:t>Faculty Consensus:</a:t>
            </a:r>
            <a:r>
              <a:rPr lang="en-US" sz="1600">
                <a:solidFill>
                  <a:srgbClr val="1D3864"/>
                </a:solidFill>
                <a:ea typeface="+mn-lt"/>
                <a:cs typeface="+mn-lt"/>
              </a:rPr>
              <a:t> All credit recommendations undergo a rigorous review by faculty evaluators. Their evaluations must attain 100% consensus, highlighting a thorough and comprehensive assessment process that values collective agreement among experts in the field.</a:t>
            </a:r>
            <a:endParaRPr lang="en-US" sz="1600">
              <a:solidFill>
                <a:srgbClr val="1D3864"/>
              </a:solidFill>
            </a:endParaRPr>
          </a:p>
          <a:p>
            <a:r>
              <a:rPr lang="en-US" sz="1600" b="1">
                <a:solidFill>
                  <a:srgbClr val="1D3864"/>
                </a:solidFill>
                <a:ea typeface="+mn-lt"/>
                <a:cs typeface="+mn-lt"/>
              </a:rPr>
              <a:t>Longstanding Reputation:</a:t>
            </a:r>
            <a:r>
              <a:rPr lang="en-US" sz="1600">
                <a:solidFill>
                  <a:srgbClr val="1D3864"/>
                </a:solidFill>
                <a:ea typeface="+mn-lt"/>
                <a:cs typeface="+mn-lt"/>
              </a:rPr>
              <a:t> ACE has a longstanding history and reputable standing in evaluating military courses and occupations, which adds to the trustworthiness of their assessments.</a:t>
            </a:r>
            <a:endParaRPr lang="en-US" sz="1600">
              <a:solidFill>
                <a:srgbClr val="1D3864"/>
              </a:solidFill>
              <a:ea typeface="Calibri"/>
              <a:cs typeface="Calibri"/>
            </a:endParaRPr>
          </a:p>
          <a:p>
            <a:r>
              <a:rPr lang="en-US" sz="1600">
                <a:solidFill>
                  <a:srgbClr val="1D3864"/>
                </a:solidFill>
                <a:ea typeface="+mn-lt"/>
                <a:cs typeface="+mn-lt"/>
              </a:rPr>
              <a:t>Overall, the collaborative, multi-disciplinary approach involving experts from various academic backgrounds, as well as their stringent evaluation procedures, reinforces the reliability and credibility of ACE's assessments.</a:t>
            </a:r>
          </a:p>
          <a:p>
            <a:pPr>
              <a:lnSpc>
                <a:spcPct val="106000"/>
              </a:lnSpc>
              <a:spcBef>
                <a:spcPts val="0"/>
              </a:spcBef>
            </a:pPr>
            <a:endParaRPr lang="en-US">
              <a:latin typeface="Calibri" panose="020F0502020204030204" pitchFamily="34" charset="0"/>
              <a:ea typeface="Calibri" panose="020F0502020204030204" pitchFamily="34" charset="0"/>
              <a:cs typeface="Calibri" panose="020F0502020204030204"/>
            </a:endParaRPr>
          </a:p>
          <a:p>
            <a:pPr>
              <a:lnSpc>
                <a:spcPct val="106000"/>
              </a:lnSpc>
              <a:spcBef>
                <a:spcPts val="0"/>
              </a:spcBef>
            </a:pP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B215342-BA61-1C3C-DA7C-158A7A01A967}"/>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3502734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mputer screen shot of a course content&#10;&#10;Description automatically generated">
            <a:extLst>
              <a:ext uri="{FF2B5EF4-FFF2-40B4-BE49-F238E27FC236}">
                <a16:creationId xmlns:a16="http://schemas.microsoft.com/office/drawing/2014/main" id="{9B4C462E-AC26-E765-53FB-671AA9023B0A}"/>
              </a:ext>
            </a:extLst>
          </p:cNvPr>
          <p:cNvPicPr>
            <a:picLocks noChangeAspect="1"/>
          </p:cNvPicPr>
          <p:nvPr/>
        </p:nvPicPr>
        <p:blipFill rotWithShape="1">
          <a:blip r:embed="rId4"/>
          <a:srcRect t="1862" r="-343" b="372"/>
          <a:stretch/>
        </p:blipFill>
        <p:spPr>
          <a:xfrm>
            <a:off x="6179498" y="1214812"/>
            <a:ext cx="5791185" cy="5190375"/>
          </a:xfrm>
          <a:prstGeom prst="rect">
            <a:avLst/>
          </a:prstGeom>
          <a:ln>
            <a:noFill/>
          </a:ln>
          <a:effectLst>
            <a:outerShdw blurRad="292100" dist="139700" dir="2700000" algn="tl" rotWithShape="0">
              <a:srgbClr val="333333">
                <a:alpha val="65000"/>
              </a:srgbClr>
            </a:outerShdw>
          </a:effectLst>
        </p:spPr>
      </p:pic>
      <p:pic>
        <p:nvPicPr>
          <p:cNvPr id="9" name="Picture 8" descr="A screenshot of a computer&#10;&#10;Description automatically generated">
            <a:extLst>
              <a:ext uri="{FF2B5EF4-FFF2-40B4-BE49-F238E27FC236}">
                <a16:creationId xmlns:a16="http://schemas.microsoft.com/office/drawing/2014/main" id="{8F1F6597-7B0D-D0EF-98F8-4C301F5416BF}"/>
              </a:ext>
            </a:extLst>
          </p:cNvPr>
          <p:cNvPicPr>
            <a:picLocks noChangeAspect="1"/>
          </p:cNvPicPr>
          <p:nvPr/>
        </p:nvPicPr>
        <p:blipFill>
          <a:blip r:embed="rId5"/>
          <a:stretch>
            <a:fillRect/>
          </a:stretch>
        </p:blipFill>
        <p:spPr>
          <a:xfrm>
            <a:off x="192356" y="1563767"/>
            <a:ext cx="4237511" cy="4175660"/>
          </a:xfrm>
          <a:prstGeom prst="rect">
            <a:avLst/>
          </a:prstGeom>
        </p:spPr>
      </p:pic>
      <p:cxnSp>
        <p:nvCxnSpPr>
          <p:cNvPr id="10" name="Straight Arrow Connector 9">
            <a:extLst>
              <a:ext uri="{FF2B5EF4-FFF2-40B4-BE49-F238E27FC236}">
                <a16:creationId xmlns:a16="http://schemas.microsoft.com/office/drawing/2014/main" id="{153F8C09-1353-2ECA-81F2-66135BFB8266}"/>
              </a:ext>
            </a:extLst>
          </p:cNvPr>
          <p:cNvCxnSpPr>
            <a:cxnSpLocks/>
          </p:cNvCxnSpPr>
          <p:nvPr/>
        </p:nvCxnSpPr>
        <p:spPr>
          <a:xfrm flipV="1">
            <a:off x="2156292" y="2592221"/>
            <a:ext cx="4895381" cy="2105833"/>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E264F971-B96C-3AFA-F123-233CB1EAEB61}"/>
              </a:ext>
            </a:extLst>
          </p:cNvPr>
          <p:cNvCxnSpPr>
            <a:cxnSpLocks/>
          </p:cNvCxnSpPr>
          <p:nvPr/>
        </p:nvCxnSpPr>
        <p:spPr>
          <a:xfrm flipV="1">
            <a:off x="2400533" y="4753417"/>
            <a:ext cx="4725911" cy="89205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F69D7B85-8309-331D-E6DB-B09531F54CF0}"/>
              </a:ext>
            </a:extLst>
          </p:cNvPr>
          <p:cNvCxnSpPr>
            <a:cxnSpLocks/>
          </p:cNvCxnSpPr>
          <p:nvPr/>
        </p:nvCxnSpPr>
        <p:spPr>
          <a:xfrm>
            <a:off x="2904408" y="5121111"/>
            <a:ext cx="4147265" cy="954352"/>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23D471D4-17AB-FE4D-49E5-109E2AEC472A}"/>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MOS/RATE - ACE ID - Credit Recommendations</a:t>
            </a:r>
          </a:p>
        </p:txBody>
      </p:sp>
      <p:sp>
        <p:nvSpPr>
          <p:cNvPr id="13" name="TextBox 12">
            <a:extLst>
              <a:ext uri="{FF2B5EF4-FFF2-40B4-BE49-F238E27FC236}">
                <a16:creationId xmlns:a16="http://schemas.microsoft.com/office/drawing/2014/main" id="{2AD349F1-6259-4ECD-A3BF-7F0DA3CE8CB2}"/>
              </a:ext>
            </a:extLst>
          </p:cNvPr>
          <p:cNvSpPr txBox="1"/>
          <p:nvPr/>
        </p:nvSpPr>
        <p:spPr>
          <a:xfrm>
            <a:off x="11715748" y="6473078"/>
            <a:ext cx="476251" cy="369332"/>
          </a:xfrm>
          <a:prstGeom prst="rect">
            <a:avLst/>
          </a:prstGeom>
          <a:noFill/>
        </p:spPr>
        <p:txBody>
          <a:bodyPr wrap="square" rtlCol="0">
            <a:spAutoFit/>
          </a:bodyPr>
          <a:lstStyle/>
          <a:p>
            <a:r>
              <a:rPr lang="en-US">
                <a:solidFill>
                  <a:schemeClr val="bg1">
                    <a:lumMod val="95000"/>
                  </a:schemeClr>
                </a:solidFill>
              </a:rPr>
              <a:t>JB</a:t>
            </a:r>
          </a:p>
        </p:txBody>
      </p:sp>
      <p:pic>
        <p:nvPicPr>
          <p:cNvPr id="14" name="Picture 13" descr="A blue and red logo&#10;&#10;Description automatically generated">
            <a:extLst>
              <a:ext uri="{FF2B5EF4-FFF2-40B4-BE49-F238E27FC236}">
                <a16:creationId xmlns:a16="http://schemas.microsoft.com/office/drawing/2014/main" id="{865892A8-7E82-ED09-8B96-D2038D4171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2" name="TextBox 1">
            <a:extLst>
              <a:ext uri="{FF2B5EF4-FFF2-40B4-BE49-F238E27FC236}">
                <a16:creationId xmlns:a16="http://schemas.microsoft.com/office/drawing/2014/main" id="{83532CFF-A4A3-45A7-98BA-BCB3FA38327A}"/>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463334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rtlCol="0">
            <a:spAutoFit/>
          </a:bodyPr>
          <a:lstStyle/>
          <a:p>
            <a:pPr algn="ctr"/>
            <a:r>
              <a:rPr lang="en-US" sz="4400">
                <a:solidFill>
                  <a:schemeClr val="bg1"/>
                </a:solidFill>
              </a:rPr>
              <a:t>CPL Success Stories - John </a:t>
            </a:r>
          </a:p>
        </p:txBody>
      </p:sp>
      <p:pic>
        <p:nvPicPr>
          <p:cNvPr id="9" name="Picture 8" descr="A blue and red logo&#10;&#10;Description automatically generated">
            <a:extLst>
              <a:ext uri="{FF2B5EF4-FFF2-40B4-BE49-F238E27FC236}">
                <a16:creationId xmlns:a16="http://schemas.microsoft.com/office/drawing/2014/main" id="{6493BF70-D1A1-5F9F-47A3-505A42B83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1" name="TextBox 10">
            <a:extLst>
              <a:ext uri="{FF2B5EF4-FFF2-40B4-BE49-F238E27FC236}">
                <a16:creationId xmlns:a16="http://schemas.microsoft.com/office/drawing/2014/main" id="{838656E6-4524-40AE-9E02-A4CA98AF8A8A}"/>
              </a:ext>
            </a:extLst>
          </p:cNvPr>
          <p:cNvSpPr txBox="1"/>
          <p:nvPr/>
        </p:nvSpPr>
        <p:spPr>
          <a:xfrm>
            <a:off x="11562460" y="6488668"/>
            <a:ext cx="629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2">
                    <a:lumMod val="90000"/>
                  </a:schemeClr>
                </a:solidFill>
              </a:rPr>
              <a:t>CG</a:t>
            </a:r>
            <a:endParaRPr lang="en-US"/>
          </a:p>
        </p:txBody>
      </p:sp>
      <p:sp>
        <p:nvSpPr>
          <p:cNvPr id="3" name="Content Placeholder 2">
            <a:extLst>
              <a:ext uri="{FF2B5EF4-FFF2-40B4-BE49-F238E27FC236}">
                <a16:creationId xmlns:a16="http://schemas.microsoft.com/office/drawing/2014/main" id="{CD64449C-1F74-248F-87F5-7C965A973ACF}"/>
              </a:ext>
            </a:extLst>
          </p:cNvPr>
          <p:cNvSpPr txBox="1">
            <a:spLocks/>
          </p:cNvSpPr>
          <p:nvPr/>
        </p:nvSpPr>
        <p:spPr>
          <a:xfrm>
            <a:off x="4496292" y="853693"/>
            <a:ext cx="7556222" cy="501688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2300" b="1">
                <a:solidFill>
                  <a:srgbClr val="1D3864"/>
                </a:solidFill>
                <a:ea typeface="+mn-lt"/>
                <a:cs typeface="+mn-lt"/>
              </a:rPr>
              <a:t>Institution:</a:t>
            </a:r>
            <a:endParaRPr lang="en-US" sz="2300">
              <a:solidFill>
                <a:srgbClr val="1D3864"/>
              </a:solidFill>
              <a:ea typeface="+mn-lt"/>
              <a:cs typeface="+mn-lt"/>
            </a:endParaRPr>
          </a:p>
          <a:p>
            <a:pPr marL="342900" indent="-342900" algn="l">
              <a:lnSpc>
                <a:spcPct val="100000"/>
              </a:lnSpc>
              <a:spcBef>
                <a:spcPts val="0"/>
              </a:spcBef>
              <a:buChar char="•"/>
            </a:pPr>
            <a:r>
              <a:rPr lang="en-US" sz="2300">
                <a:solidFill>
                  <a:srgbClr val="1D3864"/>
                </a:solidFill>
                <a:ea typeface="+mn-lt"/>
                <a:cs typeface="+mn-lt"/>
              </a:rPr>
              <a:t>Norco College</a:t>
            </a:r>
            <a:endParaRPr lang="en-US" sz="2300">
              <a:solidFill>
                <a:srgbClr val="1D3864"/>
              </a:solidFill>
              <a:ea typeface="Calibri"/>
              <a:cs typeface="Calibri"/>
            </a:endParaRPr>
          </a:p>
          <a:p>
            <a:pPr algn="l">
              <a:lnSpc>
                <a:spcPct val="100000"/>
              </a:lnSpc>
              <a:spcBef>
                <a:spcPts val="0"/>
              </a:spcBef>
            </a:pPr>
            <a:r>
              <a:rPr lang="en-US" sz="2300" b="1">
                <a:solidFill>
                  <a:srgbClr val="1D3864"/>
                </a:solidFill>
                <a:ea typeface="+mn-lt"/>
                <a:cs typeface="+mn-lt"/>
              </a:rPr>
              <a:t>Background:</a:t>
            </a:r>
            <a:endParaRPr lang="en-US" sz="2300">
              <a:solidFill>
                <a:srgbClr val="1D3864"/>
              </a:solidFill>
              <a:ea typeface="+mn-lt"/>
              <a:cs typeface="+mn-lt"/>
            </a:endParaRPr>
          </a:p>
          <a:p>
            <a:pPr marL="342900" indent="-342900" algn="l">
              <a:lnSpc>
                <a:spcPct val="100000"/>
              </a:lnSpc>
              <a:spcBef>
                <a:spcPts val="0"/>
              </a:spcBef>
              <a:buChar char="•"/>
            </a:pPr>
            <a:r>
              <a:rPr lang="en-US" sz="2300">
                <a:solidFill>
                  <a:srgbClr val="1D3864"/>
                </a:solidFill>
                <a:ea typeface="+mn-lt"/>
                <a:cs typeface="+mn-lt"/>
              </a:rPr>
              <a:t>John </a:t>
            </a:r>
            <a:r>
              <a:rPr lang="en-US" sz="2300" err="1">
                <a:solidFill>
                  <a:srgbClr val="1D3864"/>
                </a:solidFill>
                <a:ea typeface="+mn-lt"/>
                <a:cs typeface="+mn-lt"/>
              </a:rPr>
              <a:t>Rigler</a:t>
            </a:r>
            <a:r>
              <a:rPr lang="en-US" sz="2300">
                <a:solidFill>
                  <a:srgbClr val="1D3864"/>
                </a:solidFill>
                <a:ea typeface="+mn-lt"/>
                <a:cs typeface="+mn-lt"/>
              </a:rPr>
              <a:t>, U.S. Marine Corps veteran with experience as an Avionics Technician (AT).</a:t>
            </a:r>
            <a:endParaRPr lang="en-US" sz="2300">
              <a:solidFill>
                <a:srgbClr val="1D3864"/>
              </a:solidFill>
              <a:ea typeface="Calibri"/>
              <a:cs typeface="Calibri"/>
            </a:endParaRPr>
          </a:p>
          <a:p>
            <a:pPr algn="l">
              <a:lnSpc>
                <a:spcPct val="100000"/>
              </a:lnSpc>
              <a:spcBef>
                <a:spcPts val="0"/>
              </a:spcBef>
            </a:pPr>
            <a:r>
              <a:rPr lang="en-US" sz="2300" b="1">
                <a:solidFill>
                  <a:srgbClr val="1D3864"/>
                </a:solidFill>
                <a:ea typeface="+mn-lt"/>
                <a:cs typeface="+mn-lt"/>
              </a:rPr>
              <a:t>Credit for Prior Learning:</a:t>
            </a:r>
            <a:endParaRPr lang="en-US" sz="2300">
              <a:solidFill>
                <a:srgbClr val="1D3864"/>
              </a:solidFill>
              <a:ea typeface="+mn-lt"/>
              <a:cs typeface="+mn-lt"/>
            </a:endParaRPr>
          </a:p>
          <a:p>
            <a:pPr marL="342900" indent="-342900" algn="l">
              <a:lnSpc>
                <a:spcPct val="100000"/>
              </a:lnSpc>
              <a:spcBef>
                <a:spcPts val="0"/>
              </a:spcBef>
              <a:buChar char="•"/>
            </a:pPr>
            <a:r>
              <a:rPr lang="en-US" sz="2300">
                <a:solidFill>
                  <a:srgbClr val="1D3864"/>
                </a:solidFill>
                <a:ea typeface="+mn-lt"/>
                <a:cs typeface="+mn-lt"/>
              </a:rPr>
              <a:t>Utilized Military CPL (JST) for accelerated progress in Construction Technology.</a:t>
            </a:r>
            <a:endParaRPr lang="en-US" sz="2300">
              <a:solidFill>
                <a:srgbClr val="1D3864"/>
              </a:solidFill>
              <a:ea typeface="Calibri"/>
              <a:cs typeface="Calibri"/>
            </a:endParaRPr>
          </a:p>
          <a:p>
            <a:pPr algn="l">
              <a:lnSpc>
                <a:spcPct val="100000"/>
              </a:lnSpc>
              <a:spcBef>
                <a:spcPts val="0"/>
              </a:spcBef>
            </a:pPr>
            <a:r>
              <a:rPr lang="en-US" sz="2300" b="1">
                <a:solidFill>
                  <a:srgbClr val="1D3864"/>
                </a:solidFill>
                <a:ea typeface="+mn-lt"/>
                <a:cs typeface="+mn-lt"/>
              </a:rPr>
              <a:t>Academic Pursuit:</a:t>
            </a:r>
            <a:endParaRPr lang="en-US" sz="2300">
              <a:solidFill>
                <a:srgbClr val="1D3864"/>
              </a:solidFill>
              <a:ea typeface="+mn-lt"/>
              <a:cs typeface="+mn-lt"/>
            </a:endParaRPr>
          </a:p>
          <a:p>
            <a:pPr marL="342900" indent="-342900" algn="l">
              <a:lnSpc>
                <a:spcPct val="100000"/>
              </a:lnSpc>
              <a:spcBef>
                <a:spcPts val="0"/>
              </a:spcBef>
              <a:buChar char="•"/>
            </a:pPr>
            <a:r>
              <a:rPr lang="en-US" sz="2300">
                <a:solidFill>
                  <a:srgbClr val="1D3864"/>
                </a:solidFill>
                <a:ea typeface="+mn-lt"/>
                <a:cs typeface="+mn-lt"/>
              </a:rPr>
              <a:t>Studying Construction Technology at Norco College.</a:t>
            </a:r>
            <a:endParaRPr lang="en-US" sz="2300">
              <a:solidFill>
                <a:srgbClr val="1D3864"/>
              </a:solidFill>
              <a:ea typeface="Calibri"/>
              <a:cs typeface="Calibri"/>
            </a:endParaRPr>
          </a:p>
          <a:p>
            <a:pPr algn="l">
              <a:lnSpc>
                <a:spcPct val="100000"/>
              </a:lnSpc>
              <a:spcBef>
                <a:spcPts val="0"/>
              </a:spcBef>
            </a:pPr>
            <a:r>
              <a:rPr lang="en-US" sz="2300" b="1">
                <a:solidFill>
                  <a:srgbClr val="1D3864"/>
                </a:solidFill>
                <a:ea typeface="+mn-lt"/>
                <a:cs typeface="+mn-lt"/>
              </a:rPr>
              <a:t>Impact:</a:t>
            </a:r>
            <a:endParaRPr lang="en-US" sz="2300">
              <a:solidFill>
                <a:srgbClr val="1D3864"/>
              </a:solidFill>
              <a:ea typeface="+mn-lt"/>
              <a:cs typeface="+mn-lt"/>
            </a:endParaRPr>
          </a:p>
          <a:p>
            <a:pPr marL="342900" indent="-342900" algn="l">
              <a:lnSpc>
                <a:spcPct val="100000"/>
              </a:lnSpc>
              <a:spcBef>
                <a:spcPts val="0"/>
              </a:spcBef>
              <a:buChar char="•"/>
            </a:pPr>
            <a:r>
              <a:rPr lang="en-US" sz="2300">
                <a:solidFill>
                  <a:srgbClr val="1D3864"/>
                </a:solidFill>
                <a:ea typeface="+mn-lt"/>
                <a:cs typeface="+mn-lt"/>
              </a:rPr>
              <a:t>CPL facilitated John's transition from military service to higher education, supporting his career goals in construction technology.</a:t>
            </a:r>
            <a:endParaRPr lang="en-US" sz="2300">
              <a:solidFill>
                <a:srgbClr val="1D3864"/>
              </a:solidFill>
              <a:cs typeface="Calibri" panose="020F0502020204030204"/>
            </a:endParaRPr>
          </a:p>
          <a:p>
            <a:pPr algn="l"/>
            <a:endParaRPr lang="en-US" b="1" u="sng">
              <a:solidFill>
                <a:srgbClr val="1D3864"/>
              </a:solidFill>
              <a:ea typeface="Source Sans Pro"/>
              <a:cs typeface="Calibri"/>
            </a:endParaRPr>
          </a:p>
        </p:txBody>
      </p:sp>
      <p:pic>
        <p:nvPicPr>
          <p:cNvPr id="8" name="Picture 7" descr="A person standing in front of a flag&#10;&#10;Description automatically generated">
            <a:extLst>
              <a:ext uri="{FF2B5EF4-FFF2-40B4-BE49-F238E27FC236}">
                <a16:creationId xmlns:a16="http://schemas.microsoft.com/office/drawing/2014/main" id="{87ABE0CE-6019-37D8-A588-CDE33F6BCA32}"/>
              </a:ext>
            </a:extLst>
          </p:cNvPr>
          <p:cNvPicPr>
            <a:picLocks noChangeAspect="1"/>
          </p:cNvPicPr>
          <p:nvPr/>
        </p:nvPicPr>
        <p:blipFill rotWithShape="1">
          <a:blip r:embed="rId6"/>
          <a:srcRect l="15279" t="7282" r="7089" b="19643"/>
          <a:stretch/>
        </p:blipFill>
        <p:spPr>
          <a:xfrm>
            <a:off x="296482" y="1019143"/>
            <a:ext cx="4077028" cy="4343293"/>
          </a:xfrm>
          <a:prstGeom prst="rect">
            <a:avLst/>
          </a:prstGeom>
        </p:spPr>
      </p:pic>
      <p:pic>
        <p:nvPicPr>
          <p:cNvPr id="10" name="Picture 2" descr="A person holding a black shirt with white text&#10;&#10;Description automatically generated">
            <a:extLst>
              <a:ext uri="{FF2B5EF4-FFF2-40B4-BE49-F238E27FC236}">
                <a16:creationId xmlns:a16="http://schemas.microsoft.com/office/drawing/2014/main" id="{35C14405-3E95-4D8F-BBEF-D0B1EA05B6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150" t="28231" r="35237" b="41317"/>
          <a:stretch/>
        </p:blipFill>
        <p:spPr bwMode="auto">
          <a:xfrm>
            <a:off x="2759089" y="3882823"/>
            <a:ext cx="1734541" cy="1904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D2586C2-35AD-812D-D56A-A86D37BEEB23}"/>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977095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MOS/RATE – Program of Study</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0" name="Picture 19" descr="A blue and red logo&#10;&#10;Description automatically generated">
            <a:extLst>
              <a:ext uri="{FF2B5EF4-FFF2-40B4-BE49-F238E27FC236}">
                <a16:creationId xmlns:a16="http://schemas.microsoft.com/office/drawing/2014/main" id="{730C2E1D-C949-486D-1AC1-2B2998877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9" name="TextBox 8">
            <a:extLst>
              <a:ext uri="{FF2B5EF4-FFF2-40B4-BE49-F238E27FC236}">
                <a16:creationId xmlns:a16="http://schemas.microsoft.com/office/drawing/2014/main" id="{FC5E3C1A-E147-0825-ACF4-6477CA67566A}"/>
              </a:ext>
            </a:extLst>
          </p:cNvPr>
          <p:cNvSpPr txBox="1"/>
          <p:nvPr/>
        </p:nvSpPr>
        <p:spPr>
          <a:xfrm>
            <a:off x="943897" y="1795837"/>
            <a:ext cx="4742611" cy="1477328"/>
          </a:xfrm>
          <a:prstGeom prst="rect">
            <a:avLst/>
          </a:prstGeom>
          <a:noFill/>
          <a:ln w="28575">
            <a:solidFill>
              <a:srgbClr val="203864"/>
            </a:solidFill>
          </a:ln>
        </p:spPr>
        <p:txBody>
          <a:bodyPr wrap="square" rtlCol="0">
            <a:spAutoFit/>
          </a:bodyPr>
          <a:lstStyle/>
          <a:p>
            <a:r>
              <a:rPr lang="en-US" u="sng">
                <a:solidFill>
                  <a:srgbClr val="203864"/>
                </a:solidFill>
              </a:rPr>
              <a:t>ARMY</a:t>
            </a:r>
          </a:p>
          <a:p>
            <a:pPr marL="285750" indent="-285750">
              <a:buFont typeface="Arial" panose="020B0604020202020204" pitchFamily="34" charset="0"/>
              <a:buChar char="•"/>
            </a:pPr>
            <a:r>
              <a:rPr lang="en-US">
                <a:solidFill>
                  <a:srgbClr val="203864"/>
                </a:solidFill>
              </a:rPr>
              <a:t>Combat Engineer (12B)</a:t>
            </a:r>
          </a:p>
          <a:p>
            <a:pPr marL="285750" indent="-285750">
              <a:buFont typeface="Arial" panose="020B0604020202020204" pitchFamily="34" charset="0"/>
              <a:buChar char="•"/>
            </a:pPr>
            <a:r>
              <a:rPr lang="en-US">
                <a:solidFill>
                  <a:srgbClr val="203864"/>
                </a:solidFill>
              </a:rPr>
              <a:t>Plumber (12K)</a:t>
            </a:r>
          </a:p>
          <a:p>
            <a:pPr marL="285750" indent="-285750">
              <a:buFont typeface="Arial" panose="020B0604020202020204" pitchFamily="34" charset="0"/>
              <a:buChar char="•"/>
            </a:pPr>
            <a:r>
              <a:rPr lang="en-US">
                <a:solidFill>
                  <a:srgbClr val="203864"/>
                </a:solidFill>
              </a:rPr>
              <a:t>Military Police (31B)</a:t>
            </a:r>
          </a:p>
          <a:p>
            <a:pPr marL="285750" indent="-285750">
              <a:buFont typeface="Arial" panose="020B0604020202020204" pitchFamily="34" charset="0"/>
              <a:buChar char="•"/>
            </a:pPr>
            <a:r>
              <a:rPr lang="en-US">
                <a:solidFill>
                  <a:srgbClr val="203864"/>
                </a:solidFill>
              </a:rPr>
              <a:t>Human Resources Specialist (42A) </a:t>
            </a:r>
          </a:p>
        </p:txBody>
      </p:sp>
      <p:sp>
        <p:nvSpPr>
          <p:cNvPr id="10" name="TextBox 9">
            <a:extLst>
              <a:ext uri="{FF2B5EF4-FFF2-40B4-BE49-F238E27FC236}">
                <a16:creationId xmlns:a16="http://schemas.microsoft.com/office/drawing/2014/main" id="{E53A64E0-3DC6-9C36-F8FD-FFE29AE1FC2F}"/>
              </a:ext>
            </a:extLst>
          </p:cNvPr>
          <p:cNvSpPr txBox="1"/>
          <p:nvPr/>
        </p:nvSpPr>
        <p:spPr>
          <a:xfrm>
            <a:off x="5986466" y="1795837"/>
            <a:ext cx="4742611" cy="1477328"/>
          </a:xfrm>
          <a:prstGeom prst="rect">
            <a:avLst/>
          </a:prstGeom>
          <a:noFill/>
          <a:ln w="28575">
            <a:solidFill>
              <a:srgbClr val="203864"/>
            </a:solidFill>
          </a:ln>
        </p:spPr>
        <p:txBody>
          <a:bodyPr wrap="square" rtlCol="0">
            <a:spAutoFit/>
          </a:bodyPr>
          <a:lstStyle/>
          <a:p>
            <a:r>
              <a:rPr lang="en-US" u="sng">
                <a:solidFill>
                  <a:srgbClr val="203864"/>
                </a:solidFill>
              </a:rPr>
              <a:t>NAVY</a:t>
            </a:r>
          </a:p>
          <a:p>
            <a:pPr marL="285750" indent="-285750">
              <a:buFont typeface="Arial" panose="020B0604020202020204" pitchFamily="34" charset="0"/>
              <a:buChar char="•"/>
            </a:pPr>
            <a:r>
              <a:rPr lang="en-US">
                <a:solidFill>
                  <a:srgbClr val="203864"/>
                </a:solidFill>
              </a:rPr>
              <a:t>Aviation Machinist’s Mate (AD)</a:t>
            </a:r>
          </a:p>
          <a:p>
            <a:pPr marL="285750" indent="-285750">
              <a:buFont typeface="Arial" panose="020B0604020202020204" pitchFamily="34" charset="0"/>
              <a:buChar char="•"/>
            </a:pPr>
            <a:r>
              <a:rPr lang="en-US">
                <a:solidFill>
                  <a:srgbClr val="203864"/>
                </a:solidFill>
              </a:rPr>
              <a:t>Culinary Specialist (CS)</a:t>
            </a:r>
          </a:p>
          <a:p>
            <a:pPr marL="285750" indent="-285750">
              <a:buFont typeface="Arial" panose="020B0604020202020204" pitchFamily="34" charset="0"/>
              <a:buChar char="•"/>
            </a:pPr>
            <a:r>
              <a:rPr lang="en-US">
                <a:solidFill>
                  <a:srgbClr val="203864"/>
                </a:solidFill>
              </a:rPr>
              <a:t>Damage Controlman (DC)</a:t>
            </a:r>
          </a:p>
          <a:p>
            <a:pPr marL="285750" indent="-285750">
              <a:buFont typeface="Arial" panose="020B0604020202020204" pitchFamily="34" charset="0"/>
              <a:buChar char="•"/>
            </a:pPr>
            <a:r>
              <a:rPr lang="en-US">
                <a:solidFill>
                  <a:srgbClr val="203864"/>
                </a:solidFill>
              </a:rPr>
              <a:t>Hospital Corpsman (HM)</a:t>
            </a:r>
          </a:p>
        </p:txBody>
      </p:sp>
      <p:sp>
        <p:nvSpPr>
          <p:cNvPr id="21" name="TextBox 20">
            <a:extLst>
              <a:ext uri="{FF2B5EF4-FFF2-40B4-BE49-F238E27FC236}">
                <a16:creationId xmlns:a16="http://schemas.microsoft.com/office/drawing/2014/main" id="{23A83A59-3175-9562-3A98-5069F9884DB1}"/>
              </a:ext>
            </a:extLst>
          </p:cNvPr>
          <p:cNvSpPr txBox="1"/>
          <p:nvPr/>
        </p:nvSpPr>
        <p:spPr>
          <a:xfrm>
            <a:off x="5986466" y="3551062"/>
            <a:ext cx="4742611" cy="1477328"/>
          </a:xfrm>
          <a:prstGeom prst="rect">
            <a:avLst/>
          </a:prstGeom>
          <a:noFill/>
          <a:ln w="28575">
            <a:solidFill>
              <a:srgbClr val="203864"/>
            </a:solidFill>
          </a:ln>
        </p:spPr>
        <p:txBody>
          <a:bodyPr wrap="square" lIns="91440" tIns="45720" rIns="91440" bIns="45720" rtlCol="0" anchor="t">
            <a:spAutoFit/>
          </a:bodyPr>
          <a:lstStyle/>
          <a:p>
            <a:r>
              <a:rPr lang="en-US" u="sng">
                <a:solidFill>
                  <a:srgbClr val="203864"/>
                </a:solidFill>
              </a:rPr>
              <a:t>COAST GUARD</a:t>
            </a:r>
            <a:endParaRPr lang="en-US" strike="sngStrike">
              <a:solidFill>
                <a:srgbClr val="203864"/>
              </a:solidFill>
              <a:cs typeface="Calibri"/>
            </a:endParaRPr>
          </a:p>
          <a:p>
            <a:pPr marL="285750" indent="-285750">
              <a:buFont typeface="Arial" panose="020B0604020202020204" pitchFamily="34" charset="0"/>
              <a:buChar char="•"/>
            </a:pPr>
            <a:r>
              <a:rPr lang="en-US">
                <a:solidFill>
                  <a:srgbClr val="203864"/>
                </a:solidFill>
              </a:rPr>
              <a:t>Health Services Technician (HS)</a:t>
            </a:r>
          </a:p>
          <a:p>
            <a:pPr marL="285750" indent="-285750">
              <a:buFont typeface="Arial" panose="020B0604020202020204" pitchFamily="34" charset="0"/>
              <a:buChar char="•"/>
            </a:pPr>
            <a:r>
              <a:rPr lang="en-US">
                <a:solidFill>
                  <a:srgbClr val="203864"/>
                </a:solidFill>
              </a:rPr>
              <a:t>Information Systems Technician (IT)</a:t>
            </a:r>
          </a:p>
          <a:p>
            <a:pPr marL="285750" indent="-285750">
              <a:buFont typeface="Arial" panose="020B0604020202020204" pitchFamily="34" charset="0"/>
              <a:buChar char="•"/>
            </a:pPr>
            <a:r>
              <a:rPr lang="en-US">
                <a:solidFill>
                  <a:srgbClr val="203864"/>
                </a:solidFill>
              </a:rPr>
              <a:t>Musician (MU) </a:t>
            </a:r>
          </a:p>
          <a:p>
            <a:pPr marL="285750" indent="-285750">
              <a:buFont typeface="Arial" panose="020B0604020202020204" pitchFamily="34" charset="0"/>
              <a:buChar char="•"/>
            </a:pPr>
            <a:r>
              <a:rPr lang="en-US">
                <a:solidFill>
                  <a:srgbClr val="203864"/>
                </a:solidFill>
              </a:rPr>
              <a:t>Public Affairs Specialist (PA) </a:t>
            </a:r>
          </a:p>
        </p:txBody>
      </p:sp>
      <p:sp>
        <p:nvSpPr>
          <p:cNvPr id="22" name="TextBox 21">
            <a:extLst>
              <a:ext uri="{FF2B5EF4-FFF2-40B4-BE49-F238E27FC236}">
                <a16:creationId xmlns:a16="http://schemas.microsoft.com/office/drawing/2014/main" id="{B7DD8A57-5AB4-EED7-0658-20E947C131CF}"/>
              </a:ext>
            </a:extLst>
          </p:cNvPr>
          <p:cNvSpPr txBox="1"/>
          <p:nvPr/>
        </p:nvSpPr>
        <p:spPr>
          <a:xfrm>
            <a:off x="943606" y="3551062"/>
            <a:ext cx="4748283" cy="1477328"/>
          </a:xfrm>
          <a:prstGeom prst="rect">
            <a:avLst/>
          </a:prstGeom>
          <a:noFill/>
          <a:ln w="28575">
            <a:solidFill>
              <a:srgbClr val="203864"/>
            </a:solidFill>
          </a:ln>
        </p:spPr>
        <p:txBody>
          <a:bodyPr wrap="square" rtlCol="0">
            <a:spAutoFit/>
          </a:bodyPr>
          <a:lstStyle/>
          <a:p>
            <a:r>
              <a:rPr lang="en-US" u="sng">
                <a:solidFill>
                  <a:srgbClr val="203864"/>
                </a:solidFill>
              </a:rPr>
              <a:t>MARINE CORPS</a:t>
            </a:r>
          </a:p>
          <a:p>
            <a:pPr marL="285750" indent="-285750">
              <a:buFont typeface="Arial" panose="020B0604020202020204" pitchFamily="34" charset="0"/>
              <a:buChar char="•"/>
            </a:pPr>
            <a:r>
              <a:rPr lang="en-US">
                <a:solidFill>
                  <a:srgbClr val="203864"/>
                </a:solidFill>
              </a:rPr>
              <a:t>Rifleman (0311)</a:t>
            </a:r>
          </a:p>
          <a:p>
            <a:pPr marL="285750" indent="-285750">
              <a:buFont typeface="Arial" panose="020B0604020202020204" pitchFamily="34" charset="0"/>
              <a:buChar char="•"/>
            </a:pPr>
            <a:r>
              <a:rPr lang="en-US">
                <a:solidFill>
                  <a:srgbClr val="203864"/>
                </a:solidFill>
              </a:rPr>
              <a:t>Cyber Security Technician (0689)</a:t>
            </a:r>
          </a:p>
          <a:p>
            <a:pPr marL="285750" indent="-285750">
              <a:buFont typeface="Arial" panose="020B0604020202020204" pitchFamily="34" charset="0"/>
              <a:buChar char="•"/>
            </a:pPr>
            <a:r>
              <a:rPr lang="en-US">
                <a:solidFill>
                  <a:srgbClr val="203864"/>
                </a:solidFill>
              </a:rPr>
              <a:t>Electrician (1141)</a:t>
            </a:r>
          </a:p>
          <a:p>
            <a:pPr marL="285750" indent="-285750">
              <a:buFont typeface="Arial" panose="020B0604020202020204" pitchFamily="34" charset="0"/>
              <a:buChar char="•"/>
            </a:pPr>
            <a:r>
              <a:rPr lang="en-US">
                <a:solidFill>
                  <a:srgbClr val="203864"/>
                </a:solidFill>
              </a:rPr>
              <a:t>Automotive Intermediate Mechanic (3522) </a:t>
            </a:r>
          </a:p>
        </p:txBody>
      </p:sp>
      <p:sp>
        <p:nvSpPr>
          <p:cNvPr id="2" name="TextBox 1">
            <a:extLst>
              <a:ext uri="{FF2B5EF4-FFF2-40B4-BE49-F238E27FC236}">
                <a16:creationId xmlns:a16="http://schemas.microsoft.com/office/drawing/2014/main" id="{321905A3-0BD2-8F86-5757-0ED97B7CAFB8}"/>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4061086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MOS/RATE – Program of Study</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grpSp>
        <p:nvGrpSpPr>
          <p:cNvPr id="2" name="Group 1">
            <a:extLst>
              <a:ext uri="{FF2B5EF4-FFF2-40B4-BE49-F238E27FC236}">
                <a16:creationId xmlns:a16="http://schemas.microsoft.com/office/drawing/2014/main" id="{C758D99B-ED37-34EA-ECF0-6ADA1481A4AA}"/>
              </a:ext>
            </a:extLst>
          </p:cNvPr>
          <p:cNvGrpSpPr/>
          <p:nvPr/>
        </p:nvGrpSpPr>
        <p:grpSpPr>
          <a:xfrm>
            <a:off x="2599775" y="5851968"/>
            <a:ext cx="6992447" cy="541242"/>
            <a:chOff x="2599776" y="4943476"/>
            <a:chExt cx="6992447" cy="541242"/>
          </a:xfrm>
        </p:grpSpPr>
        <p:sp>
          <p:nvSpPr>
            <p:cNvPr id="8" name="Rectangle: Rounded Corners 7">
              <a:extLst>
                <a:ext uri="{FF2B5EF4-FFF2-40B4-BE49-F238E27FC236}">
                  <a16:creationId xmlns:a16="http://schemas.microsoft.com/office/drawing/2014/main" id="{1B228510-7544-6F82-71F3-6FFEF98DEC0B}"/>
                </a:ext>
              </a:extLst>
            </p:cNvPr>
            <p:cNvSpPr/>
            <p:nvPr/>
          </p:nvSpPr>
          <p:spPr>
            <a:xfrm>
              <a:off x="2599776" y="4943476"/>
              <a:ext cx="2162025" cy="541242"/>
            </a:xfrm>
            <a:prstGeom prst="round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93360"/>
                  </a:solidFill>
                  <a:effectLst/>
                  <a:uLnTx/>
                  <a:uFillTx/>
                  <a:ea typeface="+mn-ea"/>
                  <a:cs typeface="+mn-cs"/>
                </a:rPr>
                <a:t>COURSE</a:t>
              </a:r>
            </a:p>
          </p:txBody>
        </p:sp>
        <p:sp>
          <p:nvSpPr>
            <p:cNvPr id="11" name="Rectangle: Rounded Corners 10">
              <a:extLst>
                <a:ext uri="{FF2B5EF4-FFF2-40B4-BE49-F238E27FC236}">
                  <a16:creationId xmlns:a16="http://schemas.microsoft.com/office/drawing/2014/main" id="{0B4FE478-2951-510A-2AD5-D0CB607D6D55}"/>
                </a:ext>
              </a:extLst>
            </p:cNvPr>
            <p:cNvSpPr/>
            <p:nvPr/>
          </p:nvSpPr>
          <p:spPr>
            <a:xfrm>
              <a:off x="5014987" y="4943476"/>
              <a:ext cx="2162025" cy="541242"/>
            </a:xfrm>
            <a:prstGeom prst="round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93360"/>
                  </a:solidFill>
                  <a:effectLst/>
                  <a:uLnTx/>
                  <a:uFillTx/>
                  <a:ea typeface="+mn-ea"/>
                  <a:cs typeface="+mn-cs"/>
                </a:rPr>
                <a:t>AREA</a:t>
              </a:r>
            </a:p>
          </p:txBody>
        </p:sp>
        <p:sp>
          <p:nvSpPr>
            <p:cNvPr id="12" name="Rectangle: Rounded Corners 11">
              <a:extLst>
                <a:ext uri="{FF2B5EF4-FFF2-40B4-BE49-F238E27FC236}">
                  <a16:creationId xmlns:a16="http://schemas.microsoft.com/office/drawing/2014/main" id="{A45038C2-7E6E-C886-CD2D-8A70F9CFF43F}"/>
                </a:ext>
              </a:extLst>
            </p:cNvPr>
            <p:cNvSpPr/>
            <p:nvPr/>
          </p:nvSpPr>
          <p:spPr>
            <a:xfrm>
              <a:off x="7430198" y="4943476"/>
              <a:ext cx="2162025" cy="541242"/>
            </a:xfrm>
            <a:prstGeom prst="roundRect">
              <a:avLst/>
            </a:prstGeom>
            <a:solidFill>
              <a:schemeClr val="bg1">
                <a:lumMod val="9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93360"/>
                  </a:solidFill>
                  <a:effectLst/>
                  <a:uLnTx/>
                  <a:uFillTx/>
                  <a:ea typeface="+mn-ea"/>
                  <a:cs typeface="+mn-cs"/>
                </a:rPr>
                <a:t>ELECTIVE</a:t>
              </a:r>
            </a:p>
          </p:txBody>
        </p:sp>
      </p:grpSp>
      <p:sp>
        <p:nvSpPr>
          <p:cNvPr id="13" name="TextBox 12">
            <a:extLst>
              <a:ext uri="{FF2B5EF4-FFF2-40B4-BE49-F238E27FC236}">
                <a16:creationId xmlns:a16="http://schemas.microsoft.com/office/drawing/2014/main" id="{18446AFA-39C1-6582-CD1C-203622A4DD78}"/>
              </a:ext>
            </a:extLst>
          </p:cNvPr>
          <p:cNvSpPr txBox="1"/>
          <p:nvPr/>
        </p:nvSpPr>
        <p:spPr>
          <a:xfrm>
            <a:off x="2937708" y="2574611"/>
            <a:ext cx="6316580" cy="954107"/>
          </a:xfrm>
          <a:prstGeom prst="rect">
            <a:avLst/>
          </a:prstGeom>
          <a:noFill/>
          <a:ln w="28575">
            <a:solidFill>
              <a:srgbClr val="203864"/>
            </a:solidFill>
          </a:ln>
        </p:spPr>
        <p:txBody>
          <a:bodyPr wrap="square" lIns="91440" tIns="45720" rIns="91440" bIns="45720" rtlCol="0" anchor="t">
            <a:spAutoFit/>
          </a:bodyPr>
          <a:lstStyle/>
          <a:p>
            <a:pPr algn="ctr"/>
            <a:r>
              <a:rPr lang="en-US" sz="2800" u="sng">
                <a:solidFill>
                  <a:srgbClr val="203864"/>
                </a:solidFill>
                <a:ea typeface="Calibri" panose="020F0502020204030204" pitchFamily="34" charset="0"/>
                <a:cs typeface="Calibri" panose="020F0502020204030204" pitchFamily="34" charset="0"/>
              </a:rPr>
              <a:t>ARMY</a:t>
            </a:r>
            <a:endParaRPr lang="en-US" sz="2800">
              <a:ea typeface="Calibri" panose="020F0502020204030204" pitchFamily="34" charset="0"/>
              <a:cs typeface="Calibri" panose="020F0502020204030204" pitchFamily="34" charset="0"/>
            </a:endParaRPr>
          </a:p>
          <a:p>
            <a:pPr algn="ctr"/>
            <a:r>
              <a:rPr lang="en-US" sz="2800">
                <a:solidFill>
                  <a:srgbClr val="203864"/>
                </a:solidFill>
                <a:ea typeface="Calibri" panose="020F0502020204030204" pitchFamily="34" charset="0"/>
                <a:cs typeface="Calibri" panose="020F0502020204030204" pitchFamily="34" charset="0"/>
              </a:rPr>
              <a:t>MOS 31B (Military Police) </a:t>
            </a:r>
          </a:p>
        </p:txBody>
      </p:sp>
      <p:sp>
        <p:nvSpPr>
          <p:cNvPr id="15" name="Arrow: Right 14">
            <a:extLst>
              <a:ext uri="{FF2B5EF4-FFF2-40B4-BE49-F238E27FC236}">
                <a16:creationId xmlns:a16="http://schemas.microsoft.com/office/drawing/2014/main" id="{907451F1-8E15-107A-67BB-F00795A6312B}"/>
              </a:ext>
            </a:extLst>
          </p:cNvPr>
          <p:cNvSpPr/>
          <p:nvPr/>
        </p:nvSpPr>
        <p:spPr>
          <a:xfrm rot="2875053">
            <a:off x="7721441" y="3703967"/>
            <a:ext cx="681835" cy="471643"/>
          </a:xfrm>
          <a:prstGeom prst="rightArrow">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1A39D4D-1A57-5429-D2D6-792E601F1EF5}"/>
              </a:ext>
            </a:extLst>
          </p:cNvPr>
          <p:cNvSpPr/>
          <p:nvPr/>
        </p:nvSpPr>
        <p:spPr>
          <a:xfrm rot="7703390">
            <a:off x="3783073" y="3698158"/>
            <a:ext cx="690042" cy="471643"/>
          </a:xfrm>
          <a:prstGeom prst="rightArrow">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9C156C4-2522-A7E6-D8D4-909CAB9C8556}"/>
              </a:ext>
            </a:extLst>
          </p:cNvPr>
          <p:cNvSpPr txBox="1"/>
          <p:nvPr/>
        </p:nvSpPr>
        <p:spPr>
          <a:xfrm>
            <a:off x="952499" y="4243235"/>
            <a:ext cx="4719911" cy="1292662"/>
          </a:xfrm>
          <a:prstGeom prst="rect">
            <a:avLst/>
          </a:prstGeom>
          <a:noFill/>
          <a:ln w="28575">
            <a:solidFill>
              <a:srgbClr val="203864"/>
            </a:solidFill>
          </a:ln>
        </p:spPr>
        <p:txBody>
          <a:bodyPr wrap="square" lIns="0" tIns="0" rIns="0" bIns="0" rtlCol="0" anchor="t">
            <a:spAutoFit/>
          </a:bodyPr>
          <a:lstStyle/>
          <a:p>
            <a:pPr algn="ctr"/>
            <a:r>
              <a:rPr lang="en-US" sz="2800">
                <a:solidFill>
                  <a:srgbClr val="203864"/>
                </a:solidFill>
                <a:ea typeface="Calibri" panose="020F0502020204030204" pitchFamily="34" charset="0"/>
                <a:cs typeface="Calibri" panose="020F0502020204030204" pitchFamily="34" charset="0"/>
              </a:rPr>
              <a:t>Major </a:t>
            </a:r>
            <a:r>
              <a:rPr lang="en-US" sz="2800" u="sng">
                <a:solidFill>
                  <a:srgbClr val="203864"/>
                </a:solidFill>
                <a:ea typeface="Calibri" panose="020F0502020204030204" pitchFamily="34" charset="0"/>
                <a:cs typeface="Calibri" panose="020F0502020204030204" pitchFamily="34" charset="0"/>
              </a:rPr>
              <a:t>Related</a:t>
            </a:r>
            <a:r>
              <a:rPr lang="en-US" sz="2800">
                <a:solidFill>
                  <a:srgbClr val="203864"/>
                </a:solidFill>
                <a:ea typeface="Calibri" panose="020F0502020204030204" pitchFamily="34" charset="0"/>
                <a:cs typeface="Calibri" panose="020F0502020204030204" pitchFamily="34" charset="0"/>
              </a:rPr>
              <a:t> to MOS/Rate</a:t>
            </a:r>
          </a:p>
          <a:p>
            <a:pPr algn="ctr"/>
            <a:r>
              <a:rPr lang="en-US" sz="2800">
                <a:solidFill>
                  <a:srgbClr val="203864"/>
                </a:solidFill>
                <a:ea typeface="Calibri" panose="020F0502020204030204" pitchFamily="34" charset="0"/>
                <a:cs typeface="Calibri" panose="020F0502020204030204" pitchFamily="34" charset="0"/>
              </a:rPr>
              <a:t>AS – Administration of Justice</a:t>
            </a:r>
          </a:p>
          <a:p>
            <a:pPr algn="ctr"/>
            <a:endParaRPr lang="en-US" sz="2800" u="sng">
              <a:solidFill>
                <a:srgbClr val="203864"/>
              </a:solidFill>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D3D485F-1444-FEC3-89EA-37F1E16C14FA}"/>
              </a:ext>
            </a:extLst>
          </p:cNvPr>
          <p:cNvSpPr txBox="1"/>
          <p:nvPr/>
        </p:nvSpPr>
        <p:spPr>
          <a:xfrm>
            <a:off x="6378913" y="4243235"/>
            <a:ext cx="4831805" cy="1292662"/>
          </a:xfrm>
          <a:prstGeom prst="rect">
            <a:avLst/>
          </a:prstGeom>
          <a:noFill/>
          <a:ln w="28575">
            <a:solidFill>
              <a:srgbClr val="203864"/>
            </a:solidFill>
          </a:ln>
        </p:spPr>
        <p:txBody>
          <a:bodyPr wrap="square" lIns="0" tIns="0" rIns="0" bIns="0" rtlCol="0" anchor="t">
            <a:spAutoFit/>
          </a:bodyPr>
          <a:lstStyle/>
          <a:p>
            <a:pPr algn="ctr"/>
            <a:r>
              <a:rPr lang="en-US" sz="2800">
                <a:solidFill>
                  <a:srgbClr val="203864"/>
                </a:solidFill>
                <a:ea typeface="Calibri" panose="020F0502020204030204" pitchFamily="34" charset="0"/>
                <a:cs typeface="Calibri" panose="020F0502020204030204" pitchFamily="34" charset="0"/>
              </a:rPr>
              <a:t>Major </a:t>
            </a:r>
            <a:r>
              <a:rPr lang="en-US" sz="2800" u="sng">
                <a:solidFill>
                  <a:srgbClr val="203864"/>
                </a:solidFill>
                <a:ea typeface="Calibri" panose="020F0502020204030204" pitchFamily="34" charset="0"/>
                <a:cs typeface="Calibri" panose="020F0502020204030204" pitchFamily="34" charset="0"/>
              </a:rPr>
              <a:t>Not Related</a:t>
            </a:r>
            <a:r>
              <a:rPr lang="en-US" sz="2800">
                <a:solidFill>
                  <a:srgbClr val="203864"/>
                </a:solidFill>
                <a:ea typeface="Calibri" panose="020F0502020204030204" pitchFamily="34" charset="0"/>
                <a:cs typeface="Calibri" panose="020F0502020204030204" pitchFamily="34" charset="0"/>
              </a:rPr>
              <a:t> to MOS/Rate</a:t>
            </a:r>
          </a:p>
          <a:p>
            <a:pPr algn="ctr"/>
            <a:r>
              <a:rPr lang="en-US" sz="2800">
                <a:solidFill>
                  <a:srgbClr val="203864"/>
                </a:solidFill>
                <a:ea typeface="Calibri" panose="020F0502020204030204" pitchFamily="34" charset="0"/>
                <a:cs typeface="Calibri" panose="020F0502020204030204" pitchFamily="34" charset="0"/>
              </a:rPr>
              <a:t>CSU Transfer AA in Social and Behavioral Studies</a:t>
            </a:r>
            <a:endParaRPr lang="en-US" sz="2800">
              <a:ea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id="{CBEAE7A3-9EAC-466F-5842-41F302B60195}"/>
              </a:ext>
            </a:extLst>
          </p:cNvPr>
          <p:cNvSpPr txBox="1">
            <a:spLocks/>
          </p:cNvSpPr>
          <p:nvPr/>
        </p:nvSpPr>
        <p:spPr>
          <a:xfrm>
            <a:off x="-1" y="891578"/>
            <a:ext cx="121920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1D3864"/>
                </a:solidFill>
                <a:latin typeface="+mn-lt"/>
                <a:ea typeface="Calibri" panose="020F0502020204030204" pitchFamily="34" charset="0"/>
                <a:cs typeface="Calibri" panose="020F0502020204030204" pitchFamily="34" charset="0"/>
              </a:rPr>
              <a:t>Aligning MOS/Rate (Credit Recommendations) with Program of Study</a:t>
            </a:r>
            <a:endParaRPr lang="en-US" sz="3200">
              <a:solidFill>
                <a:srgbClr val="1D3864"/>
              </a:solidFill>
              <a:latin typeface="+mn-lt"/>
              <a:ea typeface="Calibri" panose="020F0502020204030204" pitchFamily="34" charset="0"/>
              <a:cs typeface="Calibri" panose="020F0502020204030204" pitchFamily="34" charset="0"/>
            </a:endParaRPr>
          </a:p>
        </p:txBody>
      </p:sp>
      <p:pic>
        <p:nvPicPr>
          <p:cNvPr id="20" name="Picture 19" descr="A blue and red logo&#10;&#10;Description automatically generated">
            <a:extLst>
              <a:ext uri="{FF2B5EF4-FFF2-40B4-BE49-F238E27FC236}">
                <a16:creationId xmlns:a16="http://schemas.microsoft.com/office/drawing/2014/main" id="{730C2E1D-C949-486D-1AC1-2B2998877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9" name="TextBox 8">
            <a:extLst>
              <a:ext uri="{FF2B5EF4-FFF2-40B4-BE49-F238E27FC236}">
                <a16:creationId xmlns:a16="http://schemas.microsoft.com/office/drawing/2014/main" id="{66CB485C-49EC-81F6-9694-B12395D2D28D}"/>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212603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9" name="Google Shape;745;p44">
            <a:extLst>
              <a:ext uri="{FF2B5EF4-FFF2-40B4-BE49-F238E27FC236}">
                <a16:creationId xmlns:a16="http://schemas.microsoft.com/office/drawing/2014/main" id="{6F5DF122-63C7-C16B-6144-FE09E66433AC}"/>
              </a:ext>
            </a:extLst>
          </p:cNvPr>
          <p:cNvPicPr preferRelativeResize="0"/>
          <p:nvPr/>
        </p:nvPicPr>
        <p:blipFill rotWithShape="1">
          <a:blip r:embed="rId5">
            <a:alphaModFix/>
          </a:blip>
          <a:srcRect/>
          <a:stretch/>
        </p:blipFill>
        <p:spPr>
          <a:xfrm>
            <a:off x="230242" y="787068"/>
            <a:ext cx="4701717" cy="6028371"/>
          </a:xfrm>
          <a:prstGeom prst="rect">
            <a:avLst/>
          </a:prstGeom>
          <a:noFill/>
          <a:ln>
            <a:noFill/>
          </a:ln>
        </p:spPr>
      </p:pic>
      <p:pic>
        <p:nvPicPr>
          <p:cNvPr id="10" name="Google Shape;746;p44">
            <a:extLst>
              <a:ext uri="{FF2B5EF4-FFF2-40B4-BE49-F238E27FC236}">
                <a16:creationId xmlns:a16="http://schemas.microsoft.com/office/drawing/2014/main" id="{7759D62F-B7A2-0F35-A058-307FFAE02339}"/>
              </a:ext>
            </a:extLst>
          </p:cNvPr>
          <p:cNvPicPr preferRelativeResize="0"/>
          <p:nvPr/>
        </p:nvPicPr>
        <p:blipFill rotWithShape="1">
          <a:blip r:embed="rId6">
            <a:alphaModFix/>
          </a:blip>
          <a:srcRect/>
          <a:stretch/>
        </p:blipFill>
        <p:spPr>
          <a:xfrm>
            <a:off x="5057406" y="787068"/>
            <a:ext cx="4658287" cy="6028371"/>
          </a:xfrm>
          <a:prstGeom prst="rect">
            <a:avLst/>
          </a:prstGeom>
          <a:noFill/>
          <a:ln>
            <a:noFill/>
          </a:ln>
        </p:spPr>
      </p:pic>
      <p:pic>
        <p:nvPicPr>
          <p:cNvPr id="2" name="Picture 9">
            <a:extLst>
              <a:ext uri="{FF2B5EF4-FFF2-40B4-BE49-F238E27FC236}">
                <a16:creationId xmlns:a16="http://schemas.microsoft.com/office/drawing/2014/main" id="{CDA97840-F650-D244-6A20-69CE735AE6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525" b="20468"/>
          <a:stretch/>
        </p:blipFill>
        <p:spPr bwMode="auto">
          <a:xfrm>
            <a:off x="9163665" y="1810881"/>
            <a:ext cx="2907065" cy="37772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E024F51-79EE-B01C-24E6-A07590AFC411}"/>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336314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1446550"/>
          </a:xfrm>
          <a:prstGeom prst="rect">
            <a:avLst/>
          </a:prstGeom>
          <a:noFill/>
        </p:spPr>
        <p:txBody>
          <a:bodyPr wrap="square" lIns="91440" tIns="45720" rIns="91440" bIns="45720" rtlCol="0" anchor="t">
            <a:spAutoFit/>
          </a:bodyPr>
          <a:lstStyle/>
          <a:p>
            <a:pPr algn="ctr"/>
            <a:r>
              <a:rPr lang="en-US" sz="4400">
                <a:solidFill>
                  <a:schemeClr val="bg1"/>
                </a:solidFill>
                <a:ea typeface="+mn-lt"/>
                <a:cs typeface="+mn-lt"/>
              </a:rPr>
              <a:t>Why CPL and Why Now?</a:t>
            </a:r>
            <a:endParaRPr lang="en-US" sz="4400">
              <a:solidFill>
                <a:srgbClr val="000000"/>
              </a:solidFill>
              <a:ea typeface="+mn-lt"/>
              <a:cs typeface="+mn-lt"/>
            </a:endParaRPr>
          </a:p>
          <a:p>
            <a:pPr algn="ctr"/>
            <a:endParaRPr lang="en-US" sz="4400">
              <a:solidFill>
                <a:schemeClr val="bg1"/>
              </a:solidFill>
            </a:endParaRPr>
          </a:p>
        </p:txBody>
      </p:sp>
      <p:sp>
        <p:nvSpPr>
          <p:cNvPr id="8" name="TextBox 7">
            <a:extLst>
              <a:ext uri="{FF2B5EF4-FFF2-40B4-BE49-F238E27FC236}">
                <a16:creationId xmlns:a16="http://schemas.microsoft.com/office/drawing/2014/main" id="{07F3DD2E-566D-E4A3-B572-8F1A508E8D99}"/>
              </a:ext>
            </a:extLst>
          </p:cNvPr>
          <p:cNvSpPr txBox="1"/>
          <p:nvPr/>
        </p:nvSpPr>
        <p:spPr>
          <a:xfrm>
            <a:off x="2585367" y="6535150"/>
            <a:ext cx="988789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baseline="30000">
                <a:latin typeface="Calibri" panose="020F0502020204030204" pitchFamily="34" charset="0"/>
                <a:ea typeface="Times New Roman" panose="02020603050405020304" pitchFamily="18" charset="0"/>
                <a:cs typeface="Calibri" panose="020F0502020204030204" pitchFamily="34" charset="0"/>
              </a:rPr>
              <a:t>17</a:t>
            </a:r>
            <a:r>
              <a:rPr lang="en-US" sz="700">
                <a:latin typeface="Calibri" panose="020F0502020204030204" pitchFamily="34" charset="0"/>
                <a:ea typeface="Times New Roman" panose="02020603050405020304" pitchFamily="18" charset="0"/>
                <a:cs typeface="Calibri" panose="020F0502020204030204" pitchFamily="34" charset="0"/>
              </a:rPr>
              <a:t>U.S. Bureau of Labor Statistics (2021). </a:t>
            </a:r>
            <a:r>
              <a:rPr lang="en-US" sz="700" i="1">
                <a:latin typeface="Calibri" panose="020F0502020204030204" pitchFamily="34" charset="0"/>
                <a:ea typeface="Times New Roman" panose="02020603050405020304" pitchFamily="18" charset="0"/>
                <a:cs typeface="Calibri" panose="020F0502020204030204" pitchFamily="34" charset="0"/>
              </a:rPr>
              <a:t>Employment Situation of Veterans Summary</a:t>
            </a:r>
            <a:r>
              <a:rPr lang="en-US" sz="700">
                <a:latin typeface="Calibri" panose="020F0502020204030204" pitchFamily="34" charset="0"/>
                <a:ea typeface="Times New Roman" panose="02020603050405020304" pitchFamily="18" charset="0"/>
                <a:cs typeface="Calibri" panose="020F0502020204030204" pitchFamily="34" charset="0"/>
              </a:rPr>
              <a:t>. Retrieved July 21, 2022. Website: </a:t>
            </a:r>
            <a:r>
              <a:rPr lang="en-US" sz="700" u="sng">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5"/>
              </a:rPr>
              <a:t>https://www.bls.gov/news.release/vet.nr0.htm</a:t>
            </a:r>
            <a:endParaRPr lang="en-US" sz="700">
              <a:latin typeface="Calibri" panose="020F0502020204030204" pitchFamily="34" charset="0"/>
              <a:ea typeface="Calibri" panose="020F0502020204030204" pitchFamily="34" charset="0"/>
              <a:cs typeface="Times New Roman" panose="02020603050405020304" pitchFamily="18" charset="0"/>
            </a:endParaRPr>
          </a:p>
          <a:p>
            <a:r>
              <a:rPr lang="en-US" sz="700" baseline="30000">
                <a:latin typeface="Calibri" panose="020F0502020204030204" pitchFamily="34" charset="0"/>
                <a:cs typeface="Calibri" panose="020F0502020204030204" pitchFamily="34" charset="0"/>
              </a:rPr>
              <a:t>18</a:t>
            </a:r>
            <a:r>
              <a:rPr lang="en-US" sz="700">
                <a:latin typeface="Calibri" panose="020F0502020204030204" pitchFamily="34" charset="0"/>
                <a:cs typeface="Times New Roman" panose="02020603050405020304" pitchFamily="18" charset="0"/>
              </a:rPr>
              <a:t>V</a:t>
            </a:r>
            <a:r>
              <a:rPr lang="en-US" sz="700">
                <a:latin typeface="Calibri" panose="020F0502020204030204" pitchFamily="34" charset="0"/>
                <a:ea typeface="Calibri" panose="020F0502020204030204" pitchFamily="34" charset="0"/>
                <a:cs typeface="Times New Roman" panose="02020603050405020304" pitchFamily="18" charset="0"/>
              </a:rPr>
              <a:t>ogt DS, Tyrell FA, </a:t>
            </a:r>
            <a:r>
              <a:rPr lang="en-US" sz="700" err="1">
                <a:latin typeface="Calibri" panose="020F0502020204030204" pitchFamily="34" charset="0"/>
                <a:ea typeface="Calibri" panose="020F0502020204030204" pitchFamily="34" charset="0"/>
                <a:cs typeface="Times New Roman" panose="02020603050405020304" pitchFamily="18" charset="0"/>
              </a:rPr>
              <a:t>Bramande</a:t>
            </a:r>
            <a:r>
              <a:rPr lang="en-US" sz="700">
                <a:latin typeface="Calibri" panose="020F0502020204030204" pitchFamily="34" charset="0"/>
                <a:ea typeface="Calibri" panose="020F0502020204030204" pitchFamily="34" charset="0"/>
                <a:cs typeface="Times New Roman" panose="02020603050405020304" pitchFamily="18" charset="0"/>
              </a:rPr>
              <a:t> EA, et al. (2019). </a:t>
            </a:r>
            <a:r>
              <a:rPr lang="en-US" sz="700" i="1">
                <a:latin typeface="Calibri" panose="020F0502020204030204" pitchFamily="34" charset="0"/>
                <a:ea typeface="Calibri" panose="020F0502020204030204" pitchFamily="34" charset="0"/>
                <a:cs typeface="Times New Roman" panose="02020603050405020304" pitchFamily="18" charset="0"/>
              </a:rPr>
              <a:t>U.S. military veterans’ health and well-being in the first year after service</a:t>
            </a:r>
            <a:r>
              <a:rPr lang="en-US" sz="700">
                <a:latin typeface="Calibri" panose="020F0502020204030204" pitchFamily="34" charset="0"/>
                <a:ea typeface="Calibri" panose="020F0502020204030204" pitchFamily="34" charset="0"/>
                <a:cs typeface="Times New Roman" panose="02020603050405020304" pitchFamily="18" charset="0"/>
              </a:rPr>
              <a:t>. American Journal of Preventive Medicine. 2020;58:352-360. Retrieved July 20, 2022. Website: </a:t>
            </a:r>
            <a:r>
              <a:rPr lang="en-US" sz="700"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https://pubmed.ncbi.nlm.nih.gov/31902684/</a:t>
            </a:r>
            <a:endParaRPr lang="en-US" sz="70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E46A437-A9B3-4ED2-312E-E09B6C0C6933}"/>
              </a:ext>
            </a:extLst>
          </p:cNvPr>
          <p:cNvSpPr txBox="1"/>
          <p:nvPr/>
        </p:nvSpPr>
        <p:spPr>
          <a:xfrm>
            <a:off x="630936" y="1201049"/>
            <a:ext cx="10972800" cy="3724096"/>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US" sz="4000">
                <a:solidFill>
                  <a:srgbClr val="1D3864"/>
                </a:solidFill>
                <a:cs typeface="Times New Roman"/>
              </a:rPr>
              <a:t>44% have service-connected disability.</a:t>
            </a:r>
          </a:p>
          <a:p>
            <a:pPr marL="514350" lvl="1"/>
            <a:r>
              <a:rPr lang="en-US" sz="3600">
                <a:solidFill>
                  <a:srgbClr val="1D3864"/>
                </a:solidFill>
                <a:ea typeface="Calibri" panose="020F0502020204030204" pitchFamily="34" charset="0"/>
                <a:cs typeface="Times New Roman" panose="02020603050405020304" pitchFamily="18" charset="0"/>
              </a:rPr>
              <a:t>47% of those have </a:t>
            </a:r>
            <a:r>
              <a:rPr lang="en-US" sz="3600">
                <a:solidFill>
                  <a:srgbClr val="C00000"/>
                </a:solidFill>
                <a:ea typeface="Calibri" panose="020F0502020204030204" pitchFamily="34" charset="0"/>
                <a:cs typeface="Times New Roman" panose="02020603050405020304" pitchFamily="18" charset="0"/>
              </a:rPr>
              <a:t>disability rating &gt;60%.</a:t>
            </a:r>
            <a:r>
              <a:rPr lang="en-US" sz="3600" baseline="30000">
                <a:solidFill>
                  <a:srgbClr val="1D3864"/>
                </a:solidFill>
                <a:ea typeface="Calibri" panose="020F0502020204030204" pitchFamily="34" charset="0"/>
                <a:cs typeface="Times New Roman" panose="02020603050405020304" pitchFamily="18" charset="0"/>
              </a:rPr>
              <a:t>17</a:t>
            </a:r>
          </a:p>
          <a:p>
            <a:pPr marL="571500" indent="-571500">
              <a:buClr>
                <a:srgbClr val="1D3864"/>
              </a:buClr>
              <a:buFont typeface="Arial" panose="020B0604020202020204" pitchFamily="34" charset="0"/>
              <a:buChar char="•"/>
            </a:pPr>
            <a:r>
              <a:rPr lang="en-US" sz="4000">
                <a:solidFill>
                  <a:srgbClr val="C00000"/>
                </a:solidFill>
                <a:cs typeface="Times New Roman"/>
              </a:rPr>
              <a:t>Disabilities associated with psychological distress </a:t>
            </a:r>
            <a:r>
              <a:rPr lang="en-US" sz="4000">
                <a:solidFill>
                  <a:srgbClr val="1D3864"/>
                </a:solidFill>
                <a:cs typeface="Times New Roman"/>
              </a:rPr>
              <a:t>(e.g., depression, PTSD, and stress associated with finances).</a:t>
            </a:r>
            <a:r>
              <a:rPr lang="en-US" sz="4000" baseline="30000">
                <a:solidFill>
                  <a:srgbClr val="1D3864"/>
                </a:solidFill>
                <a:cs typeface="Times New Roman"/>
              </a:rPr>
              <a:t>18</a:t>
            </a:r>
          </a:p>
          <a:p>
            <a:pPr marL="571500" indent="-571500">
              <a:buFont typeface="Arial" panose="020B0604020202020204" pitchFamily="34" charset="0"/>
              <a:buChar char="•"/>
            </a:pPr>
            <a:r>
              <a:rPr lang="en-US" sz="4000">
                <a:solidFill>
                  <a:srgbClr val="1D3864"/>
                </a:solidFill>
                <a:cs typeface="Times New Roman"/>
              </a:rPr>
              <a:t>These issues add to </a:t>
            </a:r>
            <a:r>
              <a:rPr lang="en-US" sz="4000">
                <a:solidFill>
                  <a:srgbClr val="C00000"/>
                </a:solidFill>
                <a:cs typeface="Times New Roman"/>
              </a:rPr>
              <a:t>transition stress</a:t>
            </a:r>
            <a:r>
              <a:rPr lang="en-US" sz="4000">
                <a:cs typeface="Times New Roman"/>
              </a:rPr>
              <a:t>. </a:t>
            </a:r>
            <a:endParaRPr lang="en-US" sz="4000">
              <a:cs typeface="Times New Roman" panose="02020603050405020304" pitchFamily="18" charset="0"/>
            </a:endParaRPr>
          </a:p>
        </p:txBody>
      </p:sp>
      <p:pic>
        <p:nvPicPr>
          <p:cNvPr id="12" name="Picture 11" descr="A blue and red logo&#10;&#10;Description automatically generated">
            <a:extLst>
              <a:ext uri="{FF2B5EF4-FFF2-40B4-BE49-F238E27FC236}">
                <a16:creationId xmlns:a16="http://schemas.microsoft.com/office/drawing/2014/main" id="{F71C5019-EEE6-B524-CF8E-E35E7A2B80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6156A1F2-F578-69A4-761E-9CA067C61765}"/>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10" name="TextBox 9">
            <a:extLst>
              <a:ext uri="{FF2B5EF4-FFF2-40B4-BE49-F238E27FC236}">
                <a16:creationId xmlns:a16="http://schemas.microsoft.com/office/drawing/2014/main" id="{EAB16737-2EE6-C251-F8B3-647A37082910}"/>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2588763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Google Shape;757;p45">
            <a:extLst>
              <a:ext uri="{FF2B5EF4-FFF2-40B4-BE49-F238E27FC236}">
                <a16:creationId xmlns:a16="http://schemas.microsoft.com/office/drawing/2014/main" id="{FE011473-6911-4DB3-2EE4-F22A5C26FDC6}"/>
              </a:ext>
            </a:extLst>
          </p:cNvPr>
          <p:cNvPicPr preferRelativeResize="0"/>
          <p:nvPr/>
        </p:nvPicPr>
        <p:blipFill rotWithShape="1">
          <a:blip r:embed="rId5">
            <a:alphaModFix/>
          </a:blip>
          <a:srcRect/>
          <a:stretch/>
        </p:blipFill>
        <p:spPr>
          <a:xfrm>
            <a:off x="5158901" y="919277"/>
            <a:ext cx="6889409" cy="3573786"/>
          </a:xfrm>
          <a:prstGeom prst="rect">
            <a:avLst/>
          </a:prstGeom>
          <a:noFill/>
          <a:ln>
            <a:noFill/>
          </a:ln>
        </p:spPr>
      </p:pic>
      <p:pic>
        <p:nvPicPr>
          <p:cNvPr id="8" name="Google Shape;758;p45">
            <a:extLst>
              <a:ext uri="{FF2B5EF4-FFF2-40B4-BE49-F238E27FC236}">
                <a16:creationId xmlns:a16="http://schemas.microsoft.com/office/drawing/2014/main" id="{B1FB9723-603D-5F22-6083-B06F7C3C09E1}"/>
              </a:ext>
            </a:extLst>
          </p:cNvPr>
          <p:cNvPicPr preferRelativeResize="0"/>
          <p:nvPr/>
        </p:nvPicPr>
        <p:blipFill rotWithShape="1">
          <a:blip r:embed="rId6">
            <a:alphaModFix/>
          </a:blip>
          <a:srcRect/>
          <a:stretch/>
        </p:blipFill>
        <p:spPr>
          <a:xfrm>
            <a:off x="538764" y="2181114"/>
            <a:ext cx="4189195" cy="1824741"/>
          </a:xfrm>
          <a:prstGeom prst="rect">
            <a:avLst/>
          </a:prstGeom>
          <a:noFill/>
          <a:ln>
            <a:noFill/>
          </a:ln>
        </p:spPr>
      </p:pic>
      <p:pic>
        <p:nvPicPr>
          <p:cNvPr id="9" name="Google Shape;759;p45">
            <a:extLst>
              <a:ext uri="{FF2B5EF4-FFF2-40B4-BE49-F238E27FC236}">
                <a16:creationId xmlns:a16="http://schemas.microsoft.com/office/drawing/2014/main" id="{6F47790F-24EE-A26E-7791-47B644AE9818}"/>
              </a:ext>
            </a:extLst>
          </p:cNvPr>
          <p:cNvPicPr preferRelativeResize="0"/>
          <p:nvPr/>
        </p:nvPicPr>
        <p:blipFill rotWithShape="1">
          <a:blip r:embed="rId7">
            <a:alphaModFix/>
          </a:blip>
          <a:srcRect/>
          <a:stretch/>
        </p:blipFill>
        <p:spPr>
          <a:xfrm>
            <a:off x="107822" y="829629"/>
            <a:ext cx="4984131" cy="705131"/>
          </a:xfrm>
          <a:prstGeom prst="rect">
            <a:avLst/>
          </a:prstGeom>
          <a:noFill/>
          <a:ln>
            <a:noFill/>
          </a:ln>
        </p:spPr>
      </p:pic>
      <p:pic>
        <p:nvPicPr>
          <p:cNvPr id="10" name="Google Shape;760;p45">
            <a:extLst>
              <a:ext uri="{FF2B5EF4-FFF2-40B4-BE49-F238E27FC236}">
                <a16:creationId xmlns:a16="http://schemas.microsoft.com/office/drawing/2014/main" id="{AA74B2C9-0DE4-7A0C-FF06-77F1875D43DB}"/>
              </a:ext>
            </a:extLst>
          </p:cNvPr>
          <p:cNvPicPr preferRelativeResize="0"/>
          <p:nvPr/>
        </p:nvPicPr>
        <p:blipFill rotWithShape="1">
          <a:blip r:embed="rId8">
            <a:alphaModFix/>
          </a:blip>
          <a:srcRect/>
          <a:stretch/>
        </p:blipFill>
        <p:spPr>
          <a:xfrm>
            <a:off x="4949249" y="4865709"/>
            <a:ext cx="6937951" cy="1356012"/>
          </a:xfrm>
          <a:prstGeom prst="rect">
            <a:avLst/>
          </a:prstGeom>
          <a:noFill/>
          <a:ln>
            <a:noFill/>
          </a:ln>
        </p:spPr>
      </p:pic>
      <p:pic>
        <p:nvPicPr>
          <p:cNvPr id="11" name="Google Shape;761;p45">
            <a:extLst>
              <a:ext uri="{FF2B5EF4-FFF2-40B4-BE49-F238E27FC236}">
                <a16:creationId xmlns:a16="http://schemas.microsoft.com/office/drawing/2014/main" id="{478AEA89-23F8-23C8-5614-02D8A8AD9D2E}"/>
              </a:ext>
            </a:extLst>
          </p:cNvPr>
          <p:cNvPicPr preferRelativeResize="0"/>
          <p:nvPr/>
        </p:nvPicPr>
        <p:blipFill rotWithShape="1">
          <a:blip r:embed="rId9">
            <a:alphaModFix/>
          </a:blip>
          <a:srcRect/>
          <a:stretch/>
        </p:blipFill>
        <p:spPr>
          <a:xfrm>
            <a:off x="78897" y="5537418"/>
            <a:ext cx="7759438" cy="1142622"/>
          </a:xfrm>
          <a:prstGeom prst="rect">
            <a:avLst/>
          </a:prstGeom>
          <a:noFill/>
          <a:ln>
            <a:noFill/>
          </a:ln>
        </p:spPr>
      </p:pic>
      <p:sp>
        <p:nvSpPr>
          <p:cNvPr id="12" name="TextBox 11">
            <a:extLst>
              <a:ext uri="{FF2B5EF4-FFF2-40B4-BE49-F238E27FC236}">
                <a16:creationId xmlns:a16="http://schemas.microsoft.com/office/drawing/2014/main" id="{925F5EA7-A21A-6D58-6F1C-19C4271444C1}"/>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582770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773;p46">
            <a:extLst>
              <a:ext uri="{FF2B5EF4-FFF2-40B4-BE49-F238E27FC236}">
                <a16:creationId xmlns:a16="http://schemas.microsoft.com/office/drawing/2014/main" id="{408F5C67-B9B9-8ABF-F457-992C734E46DF}"/>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774;p46">
            <a:extLst>
              <a:ext uri="{FF2B5EF4-FFF2-40B4-BE49-F238E27FC236}">
                <a16:creationId xmlns:a16="http://schemas.microsoft.com/office/drawing/2014/main" id="{679F773B-0795-C212-32B6-4466247769CC}"/>
              </a:ext>
            </a:extLst>
          </p:cNvPr>
          <p:cNvPicPr preferRelativeResize="0"/>
          <p:nvPr/>
        </p:nvPicPr>
        <p:blipFill rotWithShape="1">
          <a:blip r:embed="rId5">
            <a:alphaModFix/>
          </a:blip>
          <a:srcRect/>
          <a:stretch/>
        </p:blipFill>
        <p:spPr>
          <a:xfrm>
            <a:off x="0" y="712759"/>
            <a:ext cx="12192000" cy="6145241"/>
          </a:xfrm>
          <a:prstGeom prst="rect">
            <a:avLst/>
          </a:prstGeom>
          <a:noFill/>
          <a:ln>
            <a:noFill/>
          </a:ln>
        </p:spPr>
      </p:pic>
      <p:pic>
        <p:nvPicPr>
          <p:cNvPr id="9" name="Google Shape;775;p46" descr="Cursor with solid fill">
            <a:extLst>
              <a:ext uri="{FF2B5EF4-FFF2-40B4-BE49-F238E27FC236}">
                <a16:creationId xmlns:a16="http://schemas.microsoft.com/office/drawing/2014/main" id="{132DC6CC-CD34-EC38-A130-4548CE401696}"/>
              </a:ext>
            </a:extLst>
          </p:cNvPr>
          <p:cNvPicPr preferRelativeResize="0"/>
          <p:nvPr/>
        </p:nvPicPr>
        <p:blipFill rotWithShape="1">
          <a:blip r:embed="rId6">
            <a:alphaModFix/>
          </a:blip>
          <a:srcRect/>
          <a:stretch/>
        </p:blipFill>
        <p:spPr>
          <a:xfrm>
            <a:off x="11277600" y="955135"/>
            <a:ext cx="914400" cy="914400"/>
          </a:xfrm>
          <a:prstGeom prst="rect">
            <a:avLst/>
          </a:prstGeom>
          <a:noFill/>
          <a:ln>
            <a:noFill/>
          </a:ln>
        </p:spPr>
      </p:pic>
      <p:sp>
        <p:nvSpPr>
          <p:cNvPr id="10" name="Google Shape;776;p46">
            <a:extLst>
              <a:ext uri="{FF2B5EF4-FFF2-40B4-BE49-F238E27FC236}">
                <a16:creationId xmlns:a16="http://schemas.microsoft.com/office/drawing/2014/main" id="{57F01FF0-9B22-5D7E-B02A-29F93CEA47D5}"/>
              </a:ext>
            </a:extLst>
          </p:cNvPr>
          <p:cNvSpPr/>
          <p:nvPr/>
        </p:nvSpPr>
        <p:spPr>
          <a:xfrm>
            <a:off x="3254188" y="2805953"/>
            <a:ext cx="6069106" cy="959223"/>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1" name="Google Shape;777;p46">
            <a:extLst>
              <a:ext uri="{FF2B5EF4-FFF2-40B4-BE49-F238E27FC236}">
                <a16:creationId xmlns:a16="http://schemas.microsoft.com/office/drawing/2014/main" id="{2592D847-856C-4916-81E5-EE3B61E582F1}"/>
              </a:ext>
            </a:extLst>
          </p:cNvPr>
          <p:cNvPicPr preferRelativeResize="0"/>
          <p:nvPr/>
        </p:nvPicPr>
        <p:blipFill rotWithShape="1">
          <a:blip r:embed="rId7">
            <a:alphaModFix/>
          </a:blip>
          <a:srcRect/>
          <a:stretch/>
        </p:blipFill>
        <p:spPr>
          <a:xfrm>
            <a:off x="45333" y="5303800"/>
            <a:ext cx="1535208" cy="1527949"/>
          </a:xfrm>
          <a:prstGeom prst="rect">
            <a:avLst/>
          </a:prstGeom>
          <a:noFill/>
          <a:ln>
            <a:noFill/>
          </a:ln>
        </p:spPr>
      </p:pic>
      <p:sp>
        <p:nvSpPr>
          <p:cNvPr id="12" name="TextBox 11">
            <a:extLst>
              <a:ext uri="{FF2B5EF4-FFF2-40B4-BE49-F238E27FC236}">
                <a16:creationId xmlns:a16="http://schemas.microsoft.com/office/drawing/2014/main" id="{092CA989-254B-9220-B8BD-DC3E1B1AFF03}"/>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67852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787;p47">
            <a:extLst>
              <a:ext uri="{FF2B5EF4-FFF2-40B4-BE49-F238E27FC236}">
                <a16:creationId xmlns:a16="http://schemas.microsoft.com/office/drawing/2014/main" id="{0B420D8A-52B8-81CF-DC91-BF66134A6674}"/>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788;p47">
            <a:extLst>
              <a:ext uri="{FF2B5EF4-FFF2-40B4-BE49-F238E27FC236}">
                <a16:creationId xmlns:a16="http://schemas.microsoft.com/office/drawing/2014/main" id="{B5A2CCD1-3CFF-D7F5-B284-824215709730}"/>
              </a:ext>
            </a:extLst>
          </p:cNvPr>
          <p:cNvPicPr preferRelativeResize="0"/>
          <p:nvPr/>
        </p:nvPicPr>
        <p:blipFill rotWithShape="1">
          <a:blip r:embed="rId5">
            <a:alphaModFix/>
          </a:blip>
          <a:srcRect/>
          <a:stretch/>
        </p:blipFill>
        <p:spPr>
          <a:xfrm>
            <a:off x="0" y="793769"/>
            <a:ext cx="12192000" cy="6010878"/>
          </a:xfrm>
          <a:prstGeom prst="rect">
            <a:avLst/>
          </a:prstGeom>
          <a:noFill/>
          <a:ln>
            <a:noFill/>
          </a:ln>
        </p:spPr>
      </p:pic>
      <p:pic>
        <p:nvPicPr>
          <p:cNvPr id="9" name="Google Shape;789;p47" descr="Cursor with solid fill">
            <a:extLst>
              <a:ext uri="{FF2B5EF4-FFF2-40B4-BE49-F238E27FC236}">
                <a16:creationId xmlns:a16="http://schemas.microsoft.com/office/drawing/2014/main" id="{D92D4D96-45DB-D4B4-AA99-5BE381BC3402}"/>
              </a:ext>
            </a:extLst>
          </p:cNvPr>
          <p:cNvPicPr preferRelativeResize="0"/>
          <p:nvPr/>
        </p:nvPicPr>
        <p:blipFill rotWithShape="1">
          <a:blip r:embed="rId6">
            <a:alphaModFix/>
          </a:blip>
          <a:srcRect/>
          <a:stretch/>
        </p:blipFill>
        <p:spPr>
          <a:xfrm>
            <a:off x="5961530" y="4226855"/>
            <a:ext cx="914400" cy="914400"/>
          </a:xfrm>
          <a:prstGeom prst="rect">
            <a:avLst/>
          </a:prstGeom>
          <a:noFill/>
          <a:ln>
            <a:noFill/>
          </a:ln>
        </p:spPr>
      </p:pic>
      <p:sp>
        <p:nvSpPr>
          <p:cNvPr id="10" name="Google Shape;790;p47">
            <a:extLst>
              <a:ext uri="{FF2B5EF4-FFF2-40B4-BE49-F238E27FC236}">
                <a16:creationId xmlns:a16="http://schemas.microsoft.com/office/drawing/2014/main" id="{E92EDA08-3B43-D128-2942-0A7C564A7A6A}"/>
              </a:ext>
            </a:extLst>
          </p:cNvPr>
          <p:cNvSpPr/>
          <p:nvPr/>
        </p:nvSpPr>
        <p:spPr>
          <a:xfrm>
            <a:off x="5316070" y="3402105"/>
            <a:ext cx="1640541" cy="264457"/>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 name="Google Shape;791;p47">
            <a:extLst>
              <a:ext uri="{FF2B5EF4-FFF2-40B4-BE49-F238E27FC236}">
                <a16:creationId xmlns:a16="http://schemas.microsoft.com/office/drawing/2014/main" id="{4F624213-C8DE-AC16-FA28-FBFF70CA91AA}"/>
              </a:ext>
            </a:extLst>
          </p:cNvPr>
          <p:cNvSpPr/>
          <p:nvPr/>
        </p:nvSpPr>
        <p:spPr>
          <a:xfrm>
            <a:off x="5316070" y="3962398"/>
            <a:ext cx="1640541" cy="264457"/>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92;p47">
            <a:extLst>
              <a:ext uri="{FF2B5EF4-FFF2-40B4-BE49-F238E27FC236}">
                <a16:creationId xmlns:a16="http://schemas.microsoft.com/office/drawing/2014/main" id="{A79ADBAB-FB48-7FC7-39DA-F1F4E6ED9CDC}"/>
              </a:ext>
            </a:extLst>
          </p:cNvPr>
          <p:cNvSpPr/>
          <p:nvPr/>
        </p:nvSpPr>
        <p:spPr>
          <a:xfrm>
            <a:off x="6866965" y="4710950"/>
            <a:ext cx="995083" cy="264457"/>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 name="TextBox 12">
            <a:extLst>
              <a:ext uri="{FF2B5EF4-FFF2-40B4-BE49-F238E27FC236}">
                <a16:creationId xmlns:a16="http://schemas.microsoft.com/office/drawing/2014/main" id="{2998E559-1CB3-7612-1E37-72EAE96A8638}"/>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50374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grpSp>
        <p:nvGrpSpPr>
          <p:cNvPr id="2" name="Google Shape;803;p48">
            <a:extLst>
              <a:ext uri="{FF2B5EF4-FFF2-40B4-BE49-F238E27FC236}">
                <a16:creationId xmlns:a16="http://schemas.microsoft.com/office/drawing/2014/main" id="{DB6A2863-352D-1751-EF7F-42EB27F2C732}"/>
              </a:ext>
            </a:extLst>
          </p:cNvPr>
          <p:cNvGrpSpPr/>
          <p:nvPr/>
        </p:nvGrpSpPr>
        <p:grpSpPr>
          <a:xfrm>
            <a:off x="0" y="1279203"/>
            <a:ext cx="12192000" cy="4299594"/>
            <a:chOff x="0" y="1279203"/>
            <a:chExt cx="12192000" cy="4299594"/>
          </a:xfrm>
        </p:grpSpPr>
        <p:grpSp>
          <p:nvGrpSpPr>
            <p:cNvPr id="8" name="Google Shape;804;p48">
              <a:extLst>
                <a:ext uri="{FF2B5EF4-FFF2-40B4-BE49-F238E27FC236}">
                  <a16:creationId xmlns:a16="http://schemas.microsoft.com/office/drawing/2014/main" id="{E46D99BF-9A74-86B8-5651-5C4E1A7913B1}"/>
                </a:ext>
              </a:extLst>
            </p:cNvPr>
            <p:cNvGrpSpPr/>
            <p:nvPr/>
          </p:nvGrpSpPr>
          <p:grpSpPr>
            <a:xfrm>
              <a:off x="0" y="1279203"/>
              <a:ext cx="12192000" cy="4299594"/>
              <a:chOff x="0" y="1279203"/>
              <a:chExt cx="12192000" cy="4299594"/>
            </a:xfrm>
          </p:grpSpPr>
          <p:pic>
            <p:nvPicPr>
              <p:cNvPr id="10" name="Google Shape;805;p48">
                <a:extLst>
                  <a:ext uri="{FF2B5EF4-FFF2-40B4-BE49-F238E27FC236}">
                    <a16:creationId xmlns:a16="http://schemas.microsoft.com/office/drawing/2014/main" id="{6FA3FBA6-8CAB-576F-6158-ABA2E3F13C55}"/>
                  </a:ext>
                </a:extLst>
              </p:cNvPr>
              <p:cNvPicPr preferRelativeResize="0"/>
              <p:nvPr/>
            </p:nvPicPr>
            <p:blipFill rotWithShape="1">
              <a:blip r:embed="rId5">
                <a:alphaModFix/>
              </a:blip>
              <a:srcRect/>
              <a:stretch/>
            </p:blipFill>
            <p:spPr>
              <a:xfrm>
                <a:off x="0" y="1279203"/>
                <a:ext cx="12192000" cy="4299594"/>
              </a:xfrm>
              <a:prstGeom prst="rect">
                <a:avLst/>
              </a:prstGeom>
              <a:noFill/>
              <a:ln>
                <a:noFill/>
              </a:ln>
            </p:spPr>
          </p:pic>
          <p:sp>
            <p:nvSpPr>
              <p:cNvPr id="11" name="Google Shape;806;p48">
                <a:extLst>
                  <a:ext uri="{FF2B5EF4-FFF2-40B4-BE49-F238E27FC236}">
                    <a16:creationId xmlns:a16="http://schemas.microsoft.com/office/drawing/2014/main" id="{AA5A5047-705A-2DB9-4B0C-1DE215DE1806}"/>
                  </a:ext>
                </a:extLst>
              </p:cNvPr>
              <p:cNvSpPr/>
              <p:nvPr/>
            </p:nvSpPr>
            <p:spPr>
              <a:xfrm>
                <a:off x="4213412" y="1362635"/>
                <a:ext cx="1398494" cy="277906"/>
              </a:xfrm>
              <a:prstGeom prst="rect">
                <a:avLst/>
              </a:prstGeom>
              <a:solidFill>
                <a:srgbClr val="203864"/>
              </a:solidFill>
              <a:ln w="1905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9" name="Google Shape;807;p48">
              <a:extLst>
                <a:ext uri="{FF2B5EF4-FFF2-40B4-BE49-F238E27FC236}">
                  <a16:creationId xmlns:a16="http://schemas.microsoft.com/office/drawing/2014/main" id="{A721B7AD-AB13-7FDB-DDB1-B298C570A91B}"/>
                </a:ext>
              </a:extLst>
            </p:cNvPr>
            <p:cNvSpPr txBox="1"/>
            <p:nvPr/>
          </p:nvSpPr>
          <p:spPr>
            <a:xfrm>
              <a:off x="10318377" y="1391779"/>
              <a:ext cx="1398494" cy="230832"/>
            </a:xfrm>
            <a:prstGeom prst="rect">
              <a:avLst/>
            </a:prstGeom>
            <a:solidFill>
              <a:srgbClr val="203864"/>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Initiator</a:t>
              </a:r>
              <a:endParaRPr/>
            </a:p>
          </p:txBody>
        </p:sp>
      </p:grpSp>
      <p:sp>
        <p:nvSpPr>
          <p:cNvPr id="12" name="Google Shape;808;p48">
            <a:extLst>
              <a:ext uri="{FF2B5EF4-FFF2-40B4-BE49-F238E27FC236}">
                <a16:creationId xmlns:a16="http://schemas.microsoft.com/office/drawing/2014/main" id="{5201BA46-6F44-9F98-2A2C-5A4F63CCA9DF}"/>
              </a:ext>
            </a:extLst>
          </p:cNvPr>
          <p:cNvSpPr/>
          <p:nvPr/>
        </p:nvSpPr>
        <p:spPr>
          <a:xfrm>
            <a:off x="9305364" y="1324029"/>
            <a:ext cx="1640541" cy="361338"/>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 name="Google Shape;809;p48">
            <a:extLst>
              <a:ext uri="{FF2B5EF4-FFF2-40B4-BE49-F238E27FC236}">
                <a16:creationId xmlns:a16="http://schemas.microsoft.com/office/drawing/2014/main" id="{4B3241D7-4ACE-E825-0B2B-836ED6E6F47B}"/>
              </a:ext>
            </a:extLst>
          </p:cNvPr>
          <p:cNvSpPr/>
          <p:nvPr/>
        </p:nvSpPr>
        <p:spPr>
          <a:xfrm>
            <a:off x="17931" y="1279204"/>
            <a:ext cx="358588" cy="48684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5" name="Google Shape;810;p48" descr="Cursor with solid fill">
            <a:extLst>
              <a:ext uri="{FF2B5EF4-FFF2-40B4-BE49-F238E27FC236}">
                <a16:creationId xmlns:a16="http://schemas.microsoft.com/office/drawing/2014/main" id="{DCA09A3F-51B4-4B10-9213-5085196E2E1D}"/>
              </a:ext>
            </a:extLst>
          </p:cNvPr>
          <p:cNvPicPr preferRelativeResize="0"/>
          <p:nvPr/>
        </p:nvPicPr>
        <p:blipFill rotWithShape="1">
          <a:blip r:embed="rId6">
            <a:alphaModFix/>
          </a:blip>
          <a:srcRect/>
          <a:stretch/>
        </p:blipFill>
        <p:spPr>
          <a:xfrm>
            <a:off x="2761130" y="4137208"/>
            <a:ext cx="914400" cy="914400"/>
          </a:xfrm>
          <a:prstGeom prst="rect">
            <a:avLst/>
          </a:prstGeom>
          <a:noFill/>
          <a:ln>
            <a:noFill/>
          </a:ln>
        </p:spPr>
      </p:pic>
      <p:pic>
        <p:nvPicPr>
          <p:cNvPr id="16" name="Google Shape;811;p48" descr="A blue background with white text&#10;&#10;Description automatically generated">
            <a:extLst>
              <a:ext uri="{FF2B5EF4-FFF2-40B4-BE49-F238E27FC236}">
                <a16:creationId xmlns:a16="http://schemas.microsoft.com/office/drawing/2014/main" id="{B57CC302-AEA0-8E50-536E-AE6654DFFC88}"/>
              </a:ext>
            </a:extLst>
          </p:cNvPr>
          <p:cNvPicPr preferRelativeResize="0"/>
          <p:nvPr/>
        </p:nvPicPr>
        <p:blipFill rotWithShape="1">
          <a:blip r:embed="rId7">
            <a:alphaModFix/>
          </a:blip>
          <a:srcRect/>
          <a:stretch/>
        </p:blipFill>
        <p:spPr>
          <a:xfrm>
            <a:off x="7747529" y="1328208"/>
            <a:ext cx="1554692" cy="391584"/>
          </a:xfrm>
          <a:prstGeom prst="rect">
            <a:avLst/>
          </a:prstGeom>
          <a:noFill/>
          <a:ln>
            <a:noFill/>
          </a:ln>
        </p:spPr>
      </p:pic>
      <p:sp>
        <p:nvSpPr>
          <p:cNvPr id="17" name="TextBox 16">
            <a:extLst>
              <a:ext uri="{FF2B5EF4-FFF2-40B4-BE49-F238E27FC236}">
                <a16:creationId xmlns:a16="http://schemas.microsoft.com/office/drawing/2014/main" id="{C27DB4DB-4591-5FD1-C2A2-89C34F93ADC4}"/>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402467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821;p49">
            <a:extLst>
              <a:ext uri="{FF2B5EF4-FFF2-40B4-BE49-F238E27FC236}">
                <a16:creationId xmlns:a16="http://schemas.microsoft.com/office/drawing/2014/main" id="{61305B59-7845-A7F7-9E26-02EEEE12C78D}"/>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822;p49">
            <a:extLst>
              <a:ext uri="{FF2B5EF4-FFF2-40B4-BE49-F238E27FC236}">
                <a16:creationId xmlns:a16="http://schemas.microsoft.com/office/drawing/2014/main" id="{36ED664D-0145-6EF8-54B0-1DDCC44516D8}"/>
              </a:ext>
            </a:extLst>
          </p:cNvPr>
          <p:cNvPicPr preferRelativeResize="0"/>
          <p:nvPr/>
        </p:nvPicPr>
        <p:blipFill rotWithShape="1">
          <a:blip r:embed="rId5">
            <a:alphaModFix/>
          </a:blip>
          <a:srcRect/>
          <a:stretch/>
        </p:blipFill>
        <p:spPr>
          <a:xfrm>
            <a:off x="0" y="784804"/>
            <a:ext cx="12192000" cy="6030452"/>
          </a:xfrm>
          <a:prstGeom prst="rect">
            <a:avLst/>
          </a:prstGeom>
          <a:noFill/>
          <a:ln>
            <a:noFill/>
          </a:ln>
        </p:spPr>
      </p:pic>
      <p:sp>
        <p:nvSpPr>
          <p:cNvPr id="9" name="Google Shape;823;p49">
            <a:extLst>
              <a:ext uri="{FF2B5EF4-FFF2-40B4-BE49-F238E27FC236}">
                <a16:creationId xmlns:a16="http://schemas.microsoft.com/office/drawing/2014/main" id="{C3F62325-4599-DEC0-6373-70F80DD8D3E2}"/>
              </a:ext>
            </a:extLst>
          </p:cNvPr>
          <p:cNvSpPr/>
          <p:nvPr/>
        </p:nvSpPr>
        <p:spPr>
          <a:xfrm>
            <a:off x="4213412" y="892382"/>
            <a:ext cx="1398494" cy="277906"/>
          </a:xfrm>
          <a:prstGeom prst="rect">
            <a:avLst/>
          </a:prstGeom>
          <a:solidFill>
            <a:srgbClr val="203864"/>
          </a:solidFill>
          <a:ln w="1905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824;p49">
            <a:extLst>
              <a:ext uri="{FF2B5EF4-FFF2-40B4-BE49-F238E27FC236}">
                <a16:creationId xmlns:a16="http://schemas.microsoft.com/office/drawing/2014/main" id="{76CE46F6-14FA-3212-432F-335DA30C9F66}"/>
              </a:ext>
            </a:extLst>
          </p:cNvPr>
          <p:cNvSpPr txBox="1"/>
          <p:nvPr/>
        </p:nvSpPr>
        <p:spPr>
          <a:xfrm>
            <a:off x="10318377" y="897185"/>
            <a:ext cx="1398494" cy="230832"/>
          </a:xfrm>
          <a:prstGeom prst="rect">
            <a:avLst/>
          </a:prstGeom>
          <a:solidFill>
            <a:srgbClr val="203864"/>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Initiator</a:t>
            </a:r>
            <a:endParaRPr/>
          </a:p>
        </p:txBody>
      </p:sp>
      <p:sp>
        <p:nvSpPr>
          <p:cNvPr id="11" name="Google Shape;825;p49">
            <a:extLst>
              <a:ext uri="{FF2B5EF4-FFF2-40B4-BE49-F238E27FC236}">
                <a16:creationId xmlns:a16="http://schemas.microsoft.com/office/drawing/2014/main" id="{5BD44E52-62C4-D9F2-A6B0-B8B664736D57}"/>
              </a:ext>
            </a:extLst>
          </p:cNvPr>
          <p:cNvSpPr/>
          <p:nvPr/>
        </p:nvSpPr>
        <p:spPr>
          <a:xfrm>
            <a:off x="3827929" y="1893677"/>
            <a:ext cx="4410636" cy="277906"/>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Google Shape;826;p49">
            <a:extLst>
              <a:ext uri="{FF2B5EF4-FFF2-40B4-BE49-F238E27FC236}">
                <a16:creationId xmlns:a16="http://schemas.microsoft.com/office/drawing/2014/main" id="{4C65064E-2440-C2BD-0AE1-5E4BD80C1120}"/>
              </a:ext>
            </a:extLst>
          </p:cNvPr>
          <p:cNvSpPr/>
          <p:nvPr/>
        </p:nvSpPr>
        <p:spPr>
          <a:xfrm>
            <a:off x="17930" y="3248331"/>
            <a:ext cx="3003176" cy="253390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 name="Google Shape;827;p49">
            <a:extLst>
              <a:ext uri="{FF2B5EF4-FFF2-40B4-BE49-F238E27FC236}">
                <a16:creationId xmlns:a16="http://schemas.microsoft.com/office/drawing/2014/main" id="{AFB440ED-671A-1E7E-A0B2-96508D1A5897}"/>
              </a:ext>
            </a:extLst>
          </p:cNvPr>
          <p:cNvSpPr/>
          <p:nvPr/>
        </p:nvSpPr>
        <p:spPr>
          <a:xfrm>
            <a:off x="3021106" y="3247343"/>
            <a:ext cx="3003176" cy="253390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 name="Google Shape;828;p49">
            <a:extLst>
              <a:ext uri="{FF2B5EF4-FFF2-40B4-BE49-F238E27FC236}">
                <a16:creationId xmlns:a16="http://schemas.microsoft.com/office/drawing/2014/main" id="{97B4FEC7-B6B7-769F-47C3-4793AF28E05A}"/>
              </a:ext>
            </a:extLst>
          </p:cNvPr>
          <p:cNvSpPr/>
          <p:nvPr/>
        </p:nvSpPr>
        <p:spPr>
          <a:xfrm>
            <a:off x="6024282" y="3247343"/>
            <a:ext cx="3003176" cy="253390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 name="Google Shape;829;p49">
            <a:extLst>
              <a:ext uri="{FF2B5EF4-FFF2-40B4-BE49-F238E27FC236}">
                <a16:creationId xmlns:a16="http://schemas.microsoft.com/office/drawing/2014/main" id="{E02AA758-F622-D1F7-089A-391E9D31FF0E}"/>
              </a:ext>
            </a:extLst>
          </p:cNvPr>
          <p:cNvSpPr/>
          <p:nvPr/>
        </p:nvSpPr>
        <p:spPr>
          <a:xfrm>
            <a:off x="9027458" y="3247343"/>
            <a:ext cx="3003176" cy="253390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7" name="Google Shape;830;p49">
            <a:extLst>
              <a:ext uri="{FF2B5EF4-FFF2-40B4-BE49-F238E27FC236}">
                <a16:creationId xmlns:a16="http://schemas.microsoft.com/office/drawing/2014/main" id="{47027ED0-CA18-1A68-F286-A96560B94353}"/>
              </a:ext>
            </a:extLst>
          </p:cNvPr>
          <p:cNvPicPr preferRelativeResize="0"/>
          <p:nvPr/>
        </p:nvPicPr>
        <p:blipFill rotWithShape="1">
          <a:blip r:embed="rId6">
            <a:alphaModFix/>
          </a:blip>
          <a:srcRect/>
          <a:stretch/>
        </p:blipFill>
        <p:spPr>
          <a:xfrm>
            <a:off x="192020" y="1409575"/>
            <a:ext cx="11664524" cy="775435"/>
          </a:xfrm>
          <a:prstGeom prst="rect">
            <a:avLst/>
          </a:prstGeom>
          <a:noFill/>
          <a:ln w="57150" cap="flat" cmpd="sng">
            <a:solidFill>
              <a:srgbClr val="C00000"/>
            </a:solidFill>
            <a:prstDash val="solid"/>
            <a:round/>
            <a:headEnd type="none" w="sm" len="sm"/>
            <a:tailEnd type="none" w="sm" len="sm"/>
          </a:ln>
        </p:spPr>
      </p:pic>
      <p:pic>
        <p:nvPicPr>
          <p:cNvPr id="18" name="Google Shape;831;p49" descr="Magnifying glass with solid fill">
            <a:extLst>
              <a:ext uri="{FF2B5EF4-FFF2-40B4-BE49-F238E27FC236}">
                <a16:creationId xmlns:a16="http://schemas.microsoft.com/office/drawing/2014/main" id="{250BDF24-F01B-C6C9-22C3-C01429FD9B77}"/>
              </a:ext>
            </a:extLst>
          </p:cNvPr>
          <p:cNvPicPr preferRelativeResize="0"/>
          <p:nvPr/>
        </p:nvPicPr>
        <p:blipFill rotWithShape="1">
          <a:blip r:embed="rId7">
            <a:alphaModFix/>
          </a:blip>
          <a:srcRect/>
          <a:stretch/>
        </p:blipFill>
        <p:spPr>
          <a:xfrm>
            <a:off x="8238565" y="2189787"/>
            <a:ext cx="448235" cy="448235"/>
          </a:xfrm>
          <a:prstGeom prst="rect">
            <a:avLst/>
          </a:prstGeom>
          <a:noFill/>
          <a:ln>
            <a:noFill/>
          </a:ln>
        </p:spPr>
      </p:pic>
      <p:sp>
        <p:nvSpPr>
          <p:cNvPr id="19" name="TextBox 18">
            <a:extLst>
              <a:ext uri="{FF2B5EF4-FFF2-40B4-BE49-F238E27FC236}">
                <a16:creationId xmlns:a16="http://schemas.microsoft.com/office/drawing/2014/main" id="{EA38139E-4CDB-A946-E296-EFB0A8B1BDC0}"/>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5133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841;p50">
            <a:extLst>
              <a:ext uri="{FF2B5EF4-FFF2-40B4-BE49-F238E27FC236}">
                <a16:creationId xmlns:a16="http://schemas.microsoft.com/office/drawing/2014/main" id="{D4D1010C-0B0D-1AC2-31B6-A8B89E4B5C1B}"/>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842;p50">
            <a:extLst>
              <a:ext uri="{FF2B5EF4-FFF2-40B4-BE49-F238E27FC236}">
                <a16:creationId xmlns:a16="http://schemas.microsoft.com/office/drawing/2014/main" id="{7EBB610D-6A22-DD90-31BC-54A4ED8CFD20}"/>
              </a:ext>
            </a:extLst>
          </p:cNvPr>
          <p:cNvPicPr preferRelativeResize="0"/>
          <p:nvPr/>
        </p:nvPicPr>
        <p:blipFill rotWithShape="1">
          <a:blip r:embed="rId5">
            <a:alphaModFix/>
          </a:blip>
          <a:srcRect/>
          <a:stretch/>
        </p:blipFill>
        <p:spPr>
          <a:xfrm>
            <a:off x="0" y="880162"/>
            <a:ext cx="12192000" cy="5829526"/>
          </a:xfrm>
          <a:prstGeom prst="rect">
            <a:avLst/>
          </a:prstGeom>
          <a:noFill/>
          <a:ln>
            <a:noFill/>
          </a:ln>
        </p:spPr>
      </p:pic>
      <p:sp>
        <p:nvSpPr>
          <p:cNvPr id="9" name="Google Shape;843;p50">
            <a:extLst>
              <a:ext uri="{FF2B5EF4-FFF2-40B4-BE49-F238E27FC236}">
                <a16:creationId xmlns:a16="http://schemas.microsoft.com/office/drawing/2014/main" id="{E8715B43-4C6A-3E80-C02D-0899CA520298}"/>
              </a:ext>
            </a:extLst>
          </p:cNvPr>
          <p:cNvSpPr/>
          <p:nvPr/>
        </p:nvSpPr>
        <p:spPr>
          <a:xfrm>
            <a:off x="1667434" y="1272104"/>
            <a:ext cx="1488141" cy="4474271"/>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Google Shape;844;p50">
            <a:extLst>
              <a:ext uri="{FF2B5EF4-FFF2-40B4-BE49-F238E27FC236}">
                <a16:creationId xmlns:a16="http://schemas.microsoft.com/office/drawing/2014/main" id="{D32516FD-8895-17D2-65F1-DCAA6F9B2F94}"/>
              </a:ext>
            </a:extLst>
          </p:cNvPr>
          <p:cNvSpPr/>
          <p:nvPr/>
        </p:nvSpPr>
        <p:spPr>
          <a:xfrm>
            <a:off x="4374778" y="1272104"/>
            <a:ext cx="2375646" cy="4474271"/>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 name="Google Shape;845;p50">
            <a:extLst>
              <a:ext uri="{FF2B5EF4-FFF2-40B4-BE49-F238E27FC236}">
                <a16:creationId xmlns:a16="http://schemas.microsoft.com/office/drawing/2014/main" id="{65C6CCEC-C669-B0AA-8066-697A2A1ADD83}"/>
              </a:ext>
            </a:extLst>
          </p:cNvPr>
          <p:cNvSpPr/>
          <p:nvPr/>
        </p:nvSpPr>
        <p:spPr>
          <a:xfrm>
            <a:off x="7897905" y="1272104"/>
            <a:ext cx="3119719" cy="4474271"/>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TextBox 11">
            <a:extLst>
              <a:ext uri="{FF2B5EF4-FFF2-40B4-BE49-F238E27FC236}">
                <a16:creationId xmlns:a16="http://schemas.microsoft.com/office/drawing/2014/main" id="{3E207551-1E44-8935-3D03-812B0E08285D}"/>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55651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855;p51">
            <a:extLst>
              <a:ext uri="{FF2B5EF4-FFF2-40B4-BE49-F238E27FC236}">
                <a16:creationId xmlns:a16="http://schemas.microsoft.com/office/drawing/2014/main" id="{F10067C4-3690-F439-311B-878F6C7AB08F}"/>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856;p51">
            <a:extLst>
              <a:ext uri="{FF2B5EF4-FFF2-40B4-BE49-F238E27FC236}">
                <a16:creationId xmlns:a16="http://schemas.microsoft.com/office/drawing/2014/main" id="{8D18DF21-8A97-A5E0-963E-B9941FE72446}"/>
              </a:ext>
            </a:extLst>
          </p:cNvPr>
          <p:cNvPicPr preferRelativeResize="0"/>
          <p:nvPr/>
        </p:nvPicPr>
        <p:blipFill rotWithShape="1">
          <a:blip r:embed="rId5">
            <a:alphaModFix/>
          </a:blip>
          <a:srcRect/>
          <a:stretch/>
        </p:blipFill>
        <p:spPr>
          <a:xfrm>
            <a:off x="0" y="784804"/>
            <a:ext cx="12192000" cy="6030452"/>
          </a:xfrm>
          <a:prstGeom prst="rect">
            <a:avLst/>
          </a:prstGeom>
          <a:noFill/>
          <a:ln>
            <a:noFill/>
          </a:ln>
        </p:spPr>
      </p:pic>
      <p:sp>
        <p:nvSpPr>
          <p:cNvPr id="9" name="Google Shape;857;p51">
            <a:extLst>
              <a:ext uri="{FF2B5EF4-FFF2-40B4-BE49-F238E27FC236}">
                <a16:creationId xmlns:a16="http://schemas.microsoft.com/office/drawing/2014/main" id="{31E7EB56-2C00-3A06-06D5-E174C5B826F4}"/>
              </a:ext>
            </a:extLst>
          </p:cNvPr>
          <p:cNvSpPr/>
          <p:nvPr/>
        </p:nvSpPr>
        <p:spPr>
          <a:xfrm>
            <a:off x="4213412" y="892382"/>
            <a:ext cx="1398494" cy="277906"/>
          </a:xfrm>
          <a:prstGeom prst="rect">
            <a:avLst/>
          </a:prstGeom>
          <a:solidFill>
            <a:srgbClr val="203864"/>
          </a:solidFill>
          <a:ln w="1905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858;p51">
            <a:extLst>
              <a:ext uri="{FF2B5EF4-FFF2-40B4-BE49-F238E27FC236}">
                <a16:creationId xmlns:a16="http://schemas.microsoft.com/office/drawing/2014/main" id="{5EA0F525-3D05-896A-C898-92B2BA7309A4}"/>
              </a:ext>
            </a:extLst>
          </p:cNvPr>
          <p:cNvSpPr txBox="1"/>
          <p:nvPr/>
        </p:nvSpPr>
        <p:spPr>
          <a:xfrm>
            <a:off x="10318377" y="906954"/>
            <a:ext cx="1398494" cy="230832"/>
          </a:xfrm>
          <a:prstGeom prst="rect">
            <a:avLst/>
          </a:prstGeom>
          <a:solidFill>
            <a:srgbClr val="203864"/>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Initiator</a:t>
            </a:r>
            <a:endParaRPr/>
          </a:p>
        </p:txBody>
      </p:sp>
      <p:pic>
        <p:nvPicPr>
          <p:cNvPr id="11" name="Google Shape;859;p51" descr="Cursor with solid fill">
            <a:extLst>
              <a:ext uri="{FF2B5EF4-FFF2-40B4-BE49-F238E27FC236}">
                <a16:creationId xmlns:a16="http://schemas.microsoft.com/office/drawing/2014/main" id="{BF49BCA1-EFE1-B537-CF3D-2B5F51D5CA2F}"/>
              </a:ext>
            </a:extLst>
          </p:cNvPr>
          <p:cNvPicPr preferRelativeResize="0"/>
          <p:nvPr/>
        </p:nvPicPr>
        <p:blipFill rotWithShape="1">
          <a:blip r:embed="rId6">
            <a:alphaModFix/>
          </a:blip>
          <a:srcRect/>
          <a:stretch/>
        </p:blipFill>
        <p:spPr>
          <a:xfrm>
            <a:off x="4912659" y="1896031"/>
            <a:ext cx="914400" cy="914400"/>
          </a:xfrm>
          <a:prstGeom prst="rect">
            <a:avLst/>
          </a:prstGeom>
          <a:noFill/>
          <a:ln>
            <a:noFill/>
          </a:ln>
        </p:spPr>
      </p:pic>
      <p:sp>
        <p:nvSpPr>
          <p:cNvPr id="12" name="TextBox 11">
            <a:extLst>
              <a:ext uri="{FF2B5EF4-FFF2-40B4-BE49-F238E27FC236}">
                <a16:creationId xmlns:a16="http://schemas.microsoft.com/office/drawing/2014/main" id="{FEE43481-053D-0AE0-73B3-D36CD006BE89}"/>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2708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869;p52">
            <a:extLst>
              <a:ext uri="{FF2B5EF4-FFF2-40B4-BE49-F238E27FC236}">
                <a16:creationId xmlns:a16="http://schemas.microsoft.com/office/drawing/2014/main" id="{8DBC0F9E-0EC6-303E-B195-D7C24C0CFDFE}"/>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870;p52">
            <a:extLst>
              <a:ext uri="{FF2B5EF4-FFF2-40B4-BE49-F238E27FC236}">
                <a16:creationId xmlns:a16="http://schemas.microsoft.com/office/drawing/2014/main" id="{E0B08BA9-9E03-850B-FBCF-42DC29AB6924}"/>
              </a:ext>
            </a:extLst>
          </p:cNvPr>
          <p:cNvPicPr preferRelativeResize="0"/>
          <p:nvPr/>
        </p:nvPicPr>
        <p:blipFill rotWithShape="1">
          <a:blip r:embed="rId5">
            <a:alphaModFix/>
          </a:blip>
          <a:srcRect b="3281"/>
          <a:stretch/>
        </p:blipFill>
        <p:spPr>
          <a:xfrm>
            <a:off x="0" y="802733"/>
            <a:ext cx="12192000" cy="5987639"/>
          </a:xfrm>
          <a:prstGeom prst="rect">
            <a:avLst/>
          </a:prstGeom>
          <a:noFill/>
          <a:ln>
            <a:noFill/>
          </a:ln>
        </p:spPr>
      </p:pic>
      <p:pic>
        <p:nvPicPr>
          <p:cNvPr id="9" name="Google Shape;871;p52" descr="Cursor with solid fill">
            <a:extLst>
              <a:ext uri="{FF2B5EF4-FFF2-40B4-BE49-F238E27FC236}">
                <a16:creationId xmlns:a16="http://schemas.microsoft.com/office/drawing/2014/main" id="{D359013C-6641-D52C-A7D3-4FECA8C7A7ED}"/>
              </a:ext>
            </a:extLst>
          </p:cNvPr>
          <p:cNvPicPr preferRelativeResize="0"/>
          <p:nvPr/>
        </p:nvPicPr>
        <p:blipFill rotWithShape="1">
          <a:blip r:embed="rId6">
            <a:alphaModFix/>
          </a:blip>
          <a:srcRect/>
          <a:stretch/>
        </p:blipFill>
        <p:spPr>
          <a:xfrm>
            <a:off x="6409765" y="3088336"/>
            <a:ext cx="914400" cy="914400"/>
          </a:xfrm>
          <a:prstGeom prst="rect">
            <a:avLst/>
          </a:prstGeom>
          <a:noFill/>
          <a:ln>
            <a:noFill/>
          </a:ln>
        </p:spPr>
      </p:pic>
      <p:pic>
        <p:nvPicPr>
          <p:cNvPr id="10" name="Google Shape;872;p52">
            <a:extLst>
              <a:ext uri="{FF2B5EF4-FFF2-40B4-BE49-F238E27FC236}">
                <a16:creationId xmlns:a16="http://schemas.microsoft.com/office/drawing/2014/main" id="{33C6B863-DEBE-94F9-A920-FB881079E276}"/>
              </a:ext>
            </a:extLst>
          </p:cNvPr>
          <p:cNvPicPr preferRelativeResize="0"/>
          <p:nvPr/>
        </p:nvPicPr>
        <p:blipFill rotWithShape="1">
          <a:blip r:embed="rId7">
            <a:alphaModFix/>
          </a:blip>
          <a:srcRect l="14659"/>
          <a:stretch/>
        </p:blipFill>
        <p:spPr>
          <a:xfrm>
            <a:off x="3558987" y="1420956"/>
            <a:ext cx="6126343" cy="4016088"/>
          </a:xfrm>
          <a:prstGeom prst="rect">
            <a:avLst/>
          </a:prstGeom>
          <a:noFill/>
          <a:ln>
            <a:noFill/>
          </a:ln>
        </p:spPr>
      </p:pic>
      <p:pic>
        <p:nvPicPr>
          <p:cNvPr id="11" name="Google Shape;873;p52" descr="Cursor with solid fill">
            <a:extLst>
              <a:ext uri="{FF2B5EF4-FFF2-40B4-BE49-F238E27FC236}">
                <a16:creationId xmlns:a16="http://schemas.microsoft.com/office/drawing/2014/main" id="{97F9946E-409D-256B-9D4C-E237D4C3DCEF}"/>
              </a:ext>
            </a:extLst>
          </p:cNvPr>
          <p:cNvPicPr preferRelativeResize="0"/>
          <p:nvPr/>
        </p:nvPicPr>
        <p:blipFill rotWithShape="1">
          <a:blip r:embed="rId6">
            <a:alphaModFix/>
          </a:blip>
          <a:srcRect/>
          <a:stretch/>
        </p:blipFill>
        <p:spPr>
          <a:xfrm>
            <a:off x="5593975" y="2675961"/>
            <a:ext cx="914400" cy="914400"/>
          </a:xfrm>
          <a:prstGeom prst="rect">
            <a:avLst/>
          </a:prstGeom>
          <a:noFill/>
          <a:ln>
            <a:noFill/>
          </a:ln>
        </p:spPr>
      </p:pic>
      <p:sp>
        <p:nvSpPr>
          <p:cNvPr id="12" name="Google Shape;874;p52">
            <a:extLst>
              <a:ext uri="{FF2B5EF4-FFF2-40B4-BE49-F238E27FC236}">
                <a16:creationId xmlns:a16="http://schemas.microsoft.com/office/drawing/2014/main" id="{FA11CB62-D0F2-1FDE-D5E9-063DCE296457}"/>
              </a:ext>
            </a:extLst>
          </p:cNvPr>
          <p:cNvSpPr txBox="1"/>
          <p:nvPr/>
        </p:nvSpPr>
        <p:spPr>
          <a:xfrm>
            <a:off x="3899647" y="4912657"/>
            <a:ext cx="382793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dk1"/>
                </a:solidFill>
                <a:latin typeface="Arial"/>
                <a:ea typeface="Arial"/>
                <a:cs typeface="Arial"/>
                <a:sym typeface="Arial"/>
              </a:rPr>
              <a:t>Gloria, Edmund – Unofficial Full w Summary</a:t>
            </a:r>
            <a:endParaRPr/>
          </a:p>
        </p:txBody>
      </p:sp>
      <p:pic>
        <p:nvPicPr>
          <p:cNvPr id="13" name="Google Shape;875;p52" descr="Cursor with solid fill">
            <a:extLst>
              <a:ext uri="{FF2B5EF4-FFF2-40B4-BE49-F238E27FC236}">
                <a16:creationId xmlns:a16="http://schemas.microsoft.com/office/drawing/2014/main" id="{3275167F-A2E9-7C0A-6E51-760A7116EEA6}"/>
              </a:ext>
            </a:extLst>
          </p:cNvPr>
          <p:cNvPicPr preferRelativeResize="0"/>
          <p:nvPr/>
        </p:nvPicPr>
        <p:blipFill rotWithShape="1">
          <a:blip r:embed="rId6">
            <a:alphaModFix/>
          </a:blip>
          <a:srcRect/>
          <a:stretch/>
        </p:blipFill>
        <p:spPr>
          <a:xfrm>
            <a:off x="8435787" y="5094898"/>
            <a:ext cx="914400" cy="914400"/>
          </a:xfrm>
          <a:prstGeom prst="rect">
            <a:avLst/>
          </a:prstGeom>
          <a:noFill/>
          <a:ln>
            <a:noFill/>
          </a:ln>
        </p:spPr>
      </p:pic>
      <p:pic>
        <p:nvPicPr>
          <p:cNvPr id="15" name="Google Shape;876;p52">
            <a:extLst>
              <a:ext uri="{FF2B5EF4-FFF2-40B4-BE49-F238E27FC236}">
                <a16:creationId xmlns:a16="http://schemas.microsoft.com/office/drawing/2014/main" id="{81EFA8A3-BEDC-0BFE-6F2B-80BEB9D0BD79}"/>
              </a:ext>
            </a:extLst>
          </p:cNvPr>
          <p:cNvPicPr preferRelativeResize="0"/>
          <p:nvPr/>
        </p:nvPicPr>
        <p:blipFill rotWithShape="1">
          <a:blip r:embed="rId8">
            <a:alphaModFix/>
          </a:blip>
          <a:srcRect/>
          <a:stretch/>
        </p:blipFill>
        <p:spPr>
          <a:xfrm>
            <a:off x="2362040" y="992673"/>
            <a:ext cx="7467920" cy="5105726"/>
          </a:xfrm>
          <a:prstGeom prst="rect">
            <a:avLst/>
          </a:prstGeom>
          <a:noFill/>
          <a:ln>
            <a:noFill/>
          </a:ln>
        </p:spPr>
      </p:pic>
      <p:pic>
        <p:nvPicPr>
          <p:cNvPr id="16" name="Google Shape;877;p52" descr="Cursor with solid fill">
            <a:extLst>
              <a:ext uri="{FF2B5EF4-FFF2-40B4-BE49-F238E27FC236}">
                <a16:creationId xmlns:a16="http://schemas.microsoft.com/office/drawing/2014/main" id="{2C57C433-53F8-EBD5-E11F-F0304CE3AE38}"/>
              </a:ext>
            </a:extLst>
          </p:cNvPr>
          <p:cNvPicPr preferRelativeResize="0"/>
          <p:nvPr/>
        </p:nvPicPr>
        <p:blipFill rotWithShape="1">
          <a:blip r:embed="rId6">
            <a:alphaModFix/>
          </a:blip>
          <a:srcRect/>
          <a:stretch/>
        </p:blipFill>
        <p:spPr>
          <a:xfrm>
            <a:off x="9300446" y="1017885"/>
            <a:ext cx="914400" cy="914400"/>
          </a:xfrm>
          <a:prstGeom prst="rect">
            <a:avLst/>
          </a:prstGeom>
          <a:noFill/>
          <a:ln>
            <a:noFill/>
          </a:ln>
        </p:spPr>
      </p:pic>
      <p:sp>
        <p:nvSpPr>
          <p:cNvPr id="17" name="Google Shape;878;p52">
            <a:extLst>
              <a:ext uri="{FF2B5EF4-FFF2-40B4-BE49-F238E27FC236}">
                <a16:creationId xmlns:a16="http://schemas.microsoft.com/office/drawing/2014/main" id="{AF226211-C73F-8F9A-1316-FA80D3F86FD4}"/>
              </a:ext>
            </a:extLst>
          </p:cNvPr>
          <p:cNvSpPr/>
          <p:nvPr/>
        </p:nvSpPr>
        <p:spPr>
          <a:xfrm>
            <a:off x="4213412" y="892382"/>
            <a:ext cx="1398494" cy="277906"/>
          </a:xfrm>
          <a:prstGeom prst="rect">
            <a:avLst/>
          </a:prstGeom>
          <a:solidFill>
            <a:srgbClr val="203864"/>
          </a:solidFill>
          <a:ln w="1905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 name="Google Shape;879;p52">
            <a:extLst>
              <a:ext uri="{FF2B5EF4-FFF2-40B4-BE49-F238E27FC236}">
                <a16:creationId xmlns:a16="http://schemas.microsoft.com/office/drawing/2014/main" id="{70DD5A97-C728-815F-98B6-AD4A40EF0CF2}"/>
              </a:ext>
            </a:extLst>
          </p:cNvPr>
          <p:cNvSpPr txBox="1"/>
          <p:nvPr/>
        </p:nvSpPr>
        <p:spPr>
          <a:xfrm>
            <a:off x="10318377" y="906954"/>
            <a:ext cx="1398494" cy="230832"/>
          </a:xfrm>
          <a:prstGeom prst="rect">
            <a:avLst/>
          </a:prstGeom>
          <a:solidFill>
            <a:srgbClr val="203864"/>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Initiator</a:t>
            </a:r>
            <a:endParaRPr/>
          </a:p>
        </p:txBody>
      </p:sp>
      <p:sp>
        <p:nvSpPr>
          <p:cNvPr id="19" name="TextBox 18">
            <a:extLst>
              <a:ext uri="{FF2B5EF4-FFF2-40B4-BE49-F238E27FC236}">
                <a16:creationId xmlns:a16="http://schemas.microsoft.com/office/drawing/2014/main" id="{95E83B3A-F511-2428-C34D-29CFC57B8DB5}"/>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3110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grpSp>
        <p:nvGrpSpPr>
          <p:cNvPr id="2" name="Google Shape;890;p53">
            <a:extLst>
              <a:ext uri="{FF2B5EF4-FFF2-40B4-BE49-F238E27FC236}">
                <a16:creationId xmlns:a16="http://schemas.microsoft.com/office/drawing/2014/main" id="{3785D6BB-8A71-85E5-C516-BA92351E7812}"/>
              </a:ext>
            </a:extLst>
          </p:cNvPr>
          <p:cNvGrpSpPr/>
          <p:nvPr/>
        </p:nvGrpSpPr>
        <p:grpSpPr>
          <a:xfrm>
            <a:off x="0" y="898670"/>
            <a:ext cx="12192000" cy="5580614"/>
            <a:chOff x="0" y="898670"/>
            <a:chExt cx="12192000" cy="5580614"/>
          </a:xfrm>
        </p:grpSpPr>
        <p:pic>
          <p:nvPicPr>
            <p:cNvPr id="8" name="Google Shape;891;p53">
              <a:extLst>
                <a:ext uri="{FF2B5EF4-FFF2-40B4-BE49-F238E27FC236}">
                  <a16:creationId xmlns:a16="http://schemas.microsoft.com/office/drawing/2014/main" id="{C479E91C-BC5D-456E-002D-7B4585305360}"/>
                </a:ext>
              </a:extLst>
            </p:cNvPr>
            <p:cNvPicPr preferRelativeResize="0"/>
            <p:nvPr/>
          </p:nvPicPr>
          <p:blipFill rotWithShape="1">
            <a:blip r:embed="rId5">
              <a:alphaModFix/>
            </a:blip>
            <a:srcRect/>
            <a:stretch/>
          </p:blipFill>
          <p:spPr>
            <a:xfrm>
              <a:off x="0" y="898670"/>
              <a:ext cx="12192000" cy="5580614"/>
            </a:xfrm>
            <a:prstGeom prst="rect">
              <a:avLst/>
            </a:prstGeom>
            <a:noFill/>
            <a:ln>
              <a:noFill/>
            </a:ln>
          </p:spPr>
        </p:pic>
        <p:sp>
          <p:nvSpPr>
            <p:cNvPr id="9" name="Google Shape;892;p53">
              <a:extLst>
                <a:ext uri="{FF2B5EF4-FFF2-40B4-BE49-F238E27FC236}">
                  <a16:creationId xmlns:a16="http://schemas.microsoft.com/office/drawing/2014/main" id="{C67AF6F0-ADE8-FD10-C501-0A7C51F10F38}"/>
                </a:ext>
              </a:extLst>
            </p:cNvPr>
            <p:cNvSpPr txBox="1"/>
            <p:nvPr/>
          </p:nvSpPr>
          <p:spPr>
            <a:xfrm>
              <a:off x="11017624" y="2806230"/>
              <a:ext cx="739588" cy="215444"/>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7F7F7F"/>
                  </a:solidFill>
                  <a:latin typeface="Arial"/>
                  <a:ea typeface="Arial"/>
                  <a:cs typeface="Arial"/>
                  <a:sym typeface="Arial"/>
                </a:rPr>
                <a:t>07/30/2024</a:t>
              </a:r>
              <a:endParaRPr/>
            </a:p>
          </p:txBody>
        </p:sp>
      </p:grpSp>
      <p:sp>
        <p:nvSpPr>
          <p:cNvPr id="10" name="Google Shape;893;p53">
            <a:extLst>
              <a:ext uri="{FF2B5EF4-FFF2-40B4-BE49-F238E27FC236}">
                <a16:creationId xmlns:a16="http://schemas.microsoft.com/office/drawing/2014/main" id="{AC0144A3-F346-F1A2-417B-0D1993C18B0F}"/>
              </a:ext>
            </a:extLst>
          </p:cNvPr>
          <p:cNvSpPr/>
          <p:nvPr/>
        </p:nvSpPr>
        <p:spPr>
          <a:xfrm>
            <a:off x="0" y="2725692"/>
            <a:ext cx="12039600" cy="376519"/>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1" name="Google Shape;894;p53">
            <a:extLst>
              <a:ext uri="{FF2B5EF4-FFF2-40B4-BE49-F238E27FC236}">
                <a16:creationId xmlns:a16="http://schemas.microsoft.com/office/drawing/2014/main" id="{8F398DBA-FB55-4E30-0194-A29AEF57CC66}"/>
              </a:ext>
            </a:extLst>
          </p:cNvPr>
          <p:cNvPicPr preferRelativeResize="0"/>
          <p:nvPr/>
        </p:nvPicPr>
        <p:blipFill rotWithShape="1">
          <a:blip r:embed="rId6">
            <a:alphaModFix/>
          </a:blip>
          <a:srcRect/>
          <a:stretch/>
        </p:blipFill>
        <p:spPr>
          <a:xfrm>
            <a:off x="2530094" y="1812951"/>
            <a:ext cx="7131811" cy="2578520"/>
          </a:xfrm>
          <a:prstGeom prst="rect">
            <a:avLst/>
          </a:prstGeom>
          <a:noFill/>
          <a:ln>
            <a:noFill/>
          </a:ln>
        </p:spPr>
      </p:pic>
      <p:sp>
        <p:nvSpPr>
          <p:cNvPr id="12" name="Google Shape;895;p53">
            <a:extLst>
              <a:ext uri="{FF2B5EF4-FFF2-40B4-BE49-F238E27FC236}">
                <a16:creationId xmlns:a16="http://schemas.microsoft.com/office/drawing/2014/main" id="{BEEDAA04-AC05-DE43-9E94-D46E7ACC4692}"/>
              </a:ext>
            </a:extLst>
          </p:cNvPr>
          <p:cNvSpPr/>
          <p:nvPr/>
        </p:nvSpPr>
        <p:spPr>
          <a:xfrm>
            <a:off x="6302188" y="3872752"/>
            <a:ext cx="3359717" cy="500790"/>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 name="TextBox 12">
            <a:extLst>
              <a:ext uri="{FF2B5EF4-FFF2-40B4-BE49-F238E27FC236}">
                <a16:creationId xmlns:a16="http://schemas.microsoft.com/office/drawing/2014/main" id="{9575369A-50AA-5F72-3D80-784F7E6E5EA4}"/>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36169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grpSp>
        <p:nvGrpSpPr>
          <p:cNvPr id="2" name="Google Shape;906;p54">
            <a:extLst>
              <a:ext uri="{FF2B5EF4-FFF2-40B4-BE49-F238E27FC236}">
                <a16:creationId xmlns:a16="http://schemas.microsoft.com/office/drawing/2014/main" id="{7519F6B6-FDF5-0E95-7ED4-67A3BB066B4B}"/>
              </a:ext>
            </a:extLst>
          </p:cNvPr>
          <p:cNvGrpSpPr/>
          <p:nvPr/>
        </p:nvGrpSpPr>
        <p:grpSpPr>
          <a:xfrm>
            <a:off x="0" y="898670"/>
            <a:ext cx="12192000" cy="5580614"/>
            <a:chOff x="0" y="898670"/>
            <a:chExt cx="12192000" cy="5580614"/>
          </a:xfrm>
        </p:grpSpPr>
        <p:pic>
          <p:nvPicPr>
            <p:cNvPr id="8" name="Google Shape;907;p54">
              <a:extLst>
                <a:ext uri="{FF2B5EF4-FFF2-40B4-BE49-F238E27FC236}">
                  <a16:creationId xmlns:a16="http://schemas.microsoft.com/office/drawing/2014/main" id="{59353647-310C-3166-983D-953AD5C646A7}"/>
                </a:ext>
              </a:extLst>
            </p:cNvPr>
            <p:cNvPicPr preferRelativeResize="0"/>
            <p:nvPr/>
          </p:nvPicPr>
          <p:blipFill rotWithShape="1">
            <a:blip r:embed="rId5">
              <a:alphaModFix/>
            </a:blip>
            <a:srcRect/>
            <a:stretch/>
          </p:blipFill>
          <p:spPr>
            <a:xfrm>
              <a:off x="0" y="898670"/>
              <a:ext cx="12192000" cy="5580614"/>
            </a:xfrm>
            <a:prstGeom prst="rect">
              <a:avLst/>
            </a:prstGeom>
            <a:noFill/>
            <a:ln>
              <a:noFill/>
            </a:ln>
          </p:spPr>
        </p:pic>
        <p:sp>
          <p:nvSpPr>
            <p:cNvPr id="9" name="Google Shape;908;p54">
              <a:extLst>
                <a:ext uri="{FF2B5EF4-FFF2-40B4-BE49-F238E27FC236}">
                  <a16:creationId xmlns:a16="http://schemas.microsoft.com/office/drawing/2014/main" id="{41A0C884-4A0B-7108-B199-3C4B0FBB6B1F}"/>
                </a:ext>
              </a:extLst>
            </p:cNvPr>
            <p:cNvSpPr txBox="1"/>
            <p:nvPr/>
          </p:nvSpPr>
          <p:spPr>
            <a:xfrm>
              <a:off x="11017624" y="2806230"/>
              <a:ext cx="739588" cy="215444"/>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7F7F7F"/>
                  </a:solidFill>
                  <a:latin typeface="Arial"/>
                  <a:ea typeface="Arial"/>
                  <a:cs typeface="Arial"/>
                  <a:sym typeface="Arial"/>
                </a:rPr>
                <a:t>07/30/2024</a:t>
              </a:r>
              <a:endParaRPr/>
            </a:p>
          </p:txBody>
        </p:sp>
      </p:grpSp>
      <p:pic>
        <p:nvPicPr>
          <p:cNvPr id="10" name="Google Shape;909;p54" descr="Cursor with solid fill">
            <a:extLst>
              <a:ext uri="{FF2B5EF4-FFF2-40B4-BE49-F238E27FC236}">
                <a16:creationId xmlns:a16="http://schemas.microsoft.com/office/drawing/2014/main" id="{F05B9286-A05A-A16E-95E6-A3BEDC82EF42}"/>
              </a:ext>
            </a:extLst>
          </p:cNvPr>
          <p:cNvPicPr preferRelativeResize="0"/>
          <p:nvPr/>
        </p:nvPicPr>
        <p:blipFill rotWithShape="1">
          <a:blip r:embed="rId6">
            <a:alphaModFix/>
          </a:blip>
          <a:srcRect/>
          <a:stretch/>
        </p:blipFill>
        <p:spPr>
          <a:xfrm>
            <a:off x="699247" y="2774577"/>
            <a:ext cx="914400" cy="914400"/>
          </a:xfrm>
          <a:prstGeom prst="rect">
            <a:avLst/>
          </a:prstGeom>
          <a:noFill/>
          <a:ln>
            <a:noFill/>
          </a:ln>
        </p:spPr>
      </p:pic>
      <p:sp>
        <p:nvSpPr>
          <p:cNvPr id="11" name="TextBox 10">
            <a:extLst>
              <a:ext uri="{FF2B5EF4-FFF2-40B4-BE49-F238E27FC236}">
                <a16:creationId xmlns:a16="http://schemas.microsoft.com/office/drawing/2014/main" id="{DD719C61-734A-845A-F270-1FF7B6CBF89D}"/>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422817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chemeClr val="bg1"/>
                </a:solidFill>
                <a:ea typeface="+mn-lt"/>
                <a:cs typeface="+mn-lt"/>
              </a:rPr>
              <a:t>Why CPL and Why Now?</a:t>
            </a:r>
            <a:endParaRPr lang="en-US" sz="4400">
              <a:solidFill>
                <a:srgbClr val="000000"/>
              </a:solidFill>
              <a:ea typeface="+mn-lt"/>
              <a:cs typeface="+mn-lt"/>
            </a:endParaRPr>
          </a:p>
        </p:txBody>
      </p:sp>
      <p:sp>
        <p:nvSpPr>
          <p:cNvPr id="8" name="TextBox 7">
            <a:extLst>
              <a:ext uri="{FF2B5EF4-FFF2-40B4-BE49-F238E27FC236}">
                <a16:creationId xmlns:a16="http://schemas.microsoft.com/office/drawing/2014/main" id="{AA9AC1EE-F521-44A7-8E3E-2838DDD0B943}"/>
              </a:ext>
            </a:extLst>
          </p:cNvPr>
          <p:cNvSpPr txBox="1"/>
          <p:nvPr/>
        </p:nvSpPr>
        <p:spPr>
          <a:xfrm>
            <a:off x="1690922" y="6380946"/>
            <a:ext cx="10631199"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83344" indent="-83344"/>
            <a:r>
              <a:rPr lang="en-US" sz="500" baseline="30000">
                <a:solidFill>
                  <a:srgbClr val="1D3865"/>
                </a:solidFill>
              </a:rPr>
              <a:t>19</a:t>
            </a:r>
            <a:r>
              <a:rPr lang="en-US" sz="500">
                <a:solidFill>
                  <a:srgbClr val="1D3865"/>
                </a:solidFill>
                <a:ea typeface="Calibri" panose="020F0502020204030204" pitchFamily="34" charset="0"/>
                <a:cs typeface="Times New Roman" panose="02020603050405020304" pitchFamily="18" charset="0"/>
              </a:rPr>
              <a:t>Korb, L. (2019, December 4). </a:t>
            </a:r>
            <a:r>
              <a:rPr lang="en-US" sz="500" i="1">
                <a:solidFill>
                  <a:srgbClr val="1D3865"/>
                </a:solidFill>
                <a:ea typeface="Calibri" panose="020F0502020204030204" pitchFamily="34" charset="0"/>
                <a:cs typeface="Times New Roman" panose="02020603050405020304" pitchFamily="18" charset="0"/>
              </a:rPr>
              <a:t>Caring for U.S. Veterans: A Plan for 2020</a:t>
            </a:r>
            <a:r>
              <a:rPr lang="en-US" sz="500">
                <a:solidFill>
                  <a:srgbClr val="1D3865"/>
                </a:solidFill>
                <a:ea typeface="Calibri" panose="020F0502020204030204" pitchFamily="34" charset="0"/>
                <a:cs typeface="Times New Roman" panose="02020603050405020304" pitchFamily="18" charset="0"/>
              </a:rPr>
              <a:t>. Center for American Progress. Retrieved January 1, 2022. Website: </a:t>
            </a:r>
            <a:r>
              <a:rPr lang="en-US" sz="500" u="sng">
                <a:solidFill>
                  <a:srgbClr val="1D3865"/>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https://www.americanprogress.org/article/caring-u-s-veterans-plan-2020/#fn-478034-6</a:t>
            </a:r>
            <a:endParaRPr lang="en-US" sz="500" baseline="30000">
              <a:solidFill>
                <a:srgbClr val="1D3865"/>
              </a:solidFill>
              <a:ea typeface="Calibri" panose="020F0502020204030204" pitchFamily="34" charset="0"/>
              <a:cs typeface="Times New Roman" panose="02020603050405020304" pitchFamily="18" charset="0"/>
            </a:endParaRPr>
          </a:p>
          <a:p>
            <a:pPr marL="83344" indent="-83344"/>
            <a:r>
              <a:rPr lang="en-US" sz="500" baseline="30000">
                <a:solidFill>
                  <a:srgbClr val="1D3865"/>
                </a:solidFill>
                <a:ea typeface="Calibri" panose="020F0502020204030204" pitchFamily="34" charset="0"/>
                <a:cs typeface="Times New Roman" panose="02020603050405020304" pitchFamily="18" charset="0"/>
              </a:rPr>
              <a:t>20</a:t>
            </a:r>
            <a:r>
              <a:rPr lang="en-US" sz="500">
                <a:solidFill>
                  <a:srgbClr val="1D3865"/>
                </a:solidFill>
                <a:ea typeface="Calibri" panose="020F0502020204030204" pitchFamily="34" charset="0"/>
                <a:cs typeface="Times New Roman" panose="02020603050405020304" pitchFamily="18" charset="0"/>
              </a:rPr>
              <a:t>Ravindran C, Morley SW, Stephens BM, Stanley IH, Reger MA. (2020). </a:t>
            </a:r>
            <a:r>
              <a:rPr lang="en-US" sz="500" i="1">
                <a:solidFill>
                  <a:srgbClr val="1D3865"/>
                </a:solidFill>
                <a:ea typeface="Calibri" panose="020F0502020204030204" pitchFamily="34" charset="0"/>
                <a:cs typeface="Times New Roman" panose="02020603050405020304" pitchFamily="18" charset="0"/>
              </a:rPr>
              <a:t>Association of Suicide Risk with Transition to Civilian Life Among US Military Service Members</a:t>
            </a:r>
            <a:r>
              <a:rPr lang="en-US" sz="500">
                <a:solidFill>
                  <a:srgbClr val="1D3865"/>
                </a:solidFill>
                <a:ea typeface="Calibri" panose="020F0502020204030204" pitchFamily="34" charset="0"/>
                <a:cs typeface="Times New Roman" panose="02020603050405020304" pitchFamily="18" charset="0"/>
              </a:rPr>
              <a:t>. </a:t>
            </a:r>
            <a:r>
              <a:rPr lang="en-US" sz="500" i="1">
                <a:solidFill>
                  <a:srgbClr val="1D3865"/>
                </a:solidFill>
                <a:ea typeface="Calibri" panose="020F0502020204030204" pitchFamily="34" charset="0"/>
                <a:cs typeface="Times New Roman" panose="02020603050405020304" pitchFamily="18" charset="0"/>
              </a:rPr>
              <a:t>JAMA Network Open.</a:t>
            </a:r>
            <a:r>
              <a:rPr lang="en-US" sz="500">
                <a:solidFill>
                  <a:srgbClr val="1D3865"/>
                </a:solidFill>
                <a:ea typeface="Calibri" panose="020F0502020204030204" pitchFamily="34" charset="0"/>
                <a:cs typeface="Times New Roman" panose="02020603050405020304" pitchFamily="18" charset="0"/>
              </a:rPr>
              <a:t> 2020;3(9):e2016261. doi:10.1001/jamanetworkopen.2020.16261. Website: </a:t>
            </a:r>
            <a:r>
              <a:rPr lang="en-US" sz="500" u="sng">
                <a:solidFill>
                  <a:srgbClr val="1D3865"/>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https://jamanetwork.com/journals/jamanetworkopen/fullarticle/2770538</a:t>
            </a:r>
            <a:endParaRPr lang="en-US" sz="500" u="sng">
              <a:solidFill>
                <a:srgbClr val="1D3865"/>
              </a:solidFill>
              <a:ea typeface="Calibri" panose="020F0502020204030204" pitchFamily="34" charset="0"/>
              <a:cs typeface="Times New Roman" panose="02020603050405020304" pitchFamily="18" charset="0"/>
            </a:endParaRPr>
          </a:p>
          <a:p>
            <a:pPr marL="83344" indent="-83344"/>
            <a:r>
              <a:rPr lang="en-US" sz="500" baseline="30000">
                <a:solidFill>
                  <a:srgbClr val="1D3865"/>
                </a:solidFill>
                <a:ea typeface="Calibri" panose="020F0502020204030204" pitchFamily="34" charset="0"/>
                <a:cs typeface="Times New Roman" panose="02020603050405020304" pitchFamily="18" charset="0"/>
              </a:rPr>
              <a:t>21</a:t>
            </a:r>
            <a:r>
              <a:rPr lang="en-US" sz="500">
                <a:solidFill>
                  <a:srgbClr val="1D3865"/>
                </a:solidFill>
                <a:ea typeface="Calibri" panose="020F0502020204030204" pitchFamily="34" charset="0"/>
                <a:cs typeface="Times New Roman" panose="02020603050405020304" pitchFamily="18" charset="0"/>
              </a:rPr>
              <a:t>Shen Y-C, Cunha JM, Williams TV. (2016). </a:t>
            </a:r>
            <a:r>
              <a:rPr lang="en-US" sz="500" i="1">
                <a:solidFill>
                  <a:srgbClr val="1D3865"/>
                </a:solidFill>
                <a:ea typeface="Calibri" panose="020F0502020204030204" pitchFamily="34" charset="0"/>
                <a:cs typeface="Times New Roman" panose="02020603050405020304" pitchFamily="18" charset="0"/>
              </a:rPr>
              <a:t>Time-varying associations of suicide with deployments, mental health conditions, and stressful life events among current and former US military personnel: a retrospective multivariate analysis.</a:t>
            </a:r>
            <a:r>
              <a:rPr lang="en-US" sz="500">
                <a:solidFill>
                  <a:srgbClr val="1D3865"/>
                </a:solidFill>
                <a:ea typeface="Calibri" panose="020F0502020204030204" pitchFamily="34" charset="0"/>
                <a:cs typeface="Times New Roman" panose="02020603050405020304" pitchFamily="18" charset="0"/>
              </a:rPr>
              <a:t> Lancet Psychiatry. 3(11):1039-1048. doi:10.1016/S2215-0366(16)30304-2. Website: </a:t>
            </a:r>
            <a:r>
              <a:rPr lang="en-US" sz="500" u="sng">
                <a:solidFill>
                  <a:srgbClr val="1D3865"/>
                </a:solidFill>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https://www.thelancet.com/journals/lanpsy/article/PIIS2215-0366(16)30304-2/fulltext</a:t>
            </a:r>
            <a:endParaRPr lang="en-US" sz="500">
              <a:solidFill>
                <a:srgbClr val="1D3865"/>
              </a:solidFill>
              <a:ea typeface="Calibri" panose="020F0502020204030204" pitchFamily="34" charset="0"/>
              <a:cs typeface="Times New Roman" panose="02020603050405020304" pitchFamily="18" charset="0"/>
            </a:endParaRPr>
          </a:p>
          <a:p>
            <a:pPr marL="83344" indent="-83344"/>
            <a:r>
              <a:rPr lang="en-US" sz="500" baseline="30000">
                <a:solidFill>
                  <a:srgbClr val="1D3865"/>
                </a:solidFill>
                <a:ea typeface="Calibri" panose="020F0502020204030204" pitchFamily="34" charset="0"/>
                <a:cs typeface="Times New Roman" panose="02020603050405020304" pitchFamily="18" charset="0"/>
              </a:rPr>
              <a:t>22</a:t>
            </a:r>
            <a:r>
              <a:rPr lang="en-US" sz="500">
                <a:solidFill>
                  <a:srgbClr val="1D3865"/>
                </a:solidFill>
                <a:ea typeface="Calibri" panose="020F0502020204030204" pitchFamily="34" charset="0"/>
                <a:cs typeface="Calibri" panose="020F0502020204030204" pitchFamily="34" charset="0"/>
              </a:rPr>
              <a:t>Kapur N, While D, </a:t>
            </a:r>
            <a:r>
              <a:rPr lang="en-US" sz="500" err="1">
                <a:solidFill>
                  <a:srgbClr val="1D3865"/>
                </a:solidFill>
                <a:ea typeface="Calibri" panose="020F0502020204030204" pitchFamily="34" charset="0"/>
                <a:cs typeface="Calibri" panose="020F0502020204030204" pitchFamily="34" charset="0"/>
              </a:rPr>
              <a:t>Blatchley</a:t>
            </a:r>
            <a:r>
              <a:rPr lang="en-US" sz="500">
                <a:solidFill>
                  <a:srgbClr val="1D3865"/>
                </a:solidFill>
                <a:ea typeface="Calibri" panose="020F0502020204030204" pitchFamily="34" charset="0"/>
                <a:cs typeface="Calibri" panose="020F0502020204030204" pitchFamily="34" charset="0"/>
              </a:rPr>
              <a:t> N, Bray I, Harrison K. (2009). </a:t>
            </a:r>
            <a:r>
              <a:rPr lang="en-US" sz="500" i="1">
                <a:solidFill>
                  <a:srgbClr val="1D3865"/>
                </a:solidFill>
                <a:ea typeface="Calibri" panose="020F0502020204030204" pitchFamily="34" charset="0"/>
                <a:cs typeface="Calibri" panose="020F0502020204030204" pitchFamily="34" charset="0"/>
              </a:rPr>
              <a:t>Suicide after Leaving the UK Armed Forces —A Cohort Study</a:t>
            </a:r>
            <a:r>
              <a:rPr lang="en-US" sz="500">
                <a:solidFill>
                  <a:srgbClr val="1D3865"/>
                </a:solidFill>
                <a:ea typeface="Calibri" panose="020F0502020204030204" pitchFamily="34" charset="0"/>
                <a:cs typeface="Calibri" panose="020F0502020204030204" pitchFamily="34" charset="0"/>
              </a:rPr>
              <a:t>. </a:t>
            </a:r>
            <a:r>
              <a:rPr lang="en-US" sz="500" err="1">
                <a:solidFill>
                  <a:srgbClr val="1D3865"/>
                </a:solidFill>
                <a:ea typeface="Calibri" panose="020F0502020204030204" pitchFamily="34" charset="0"/>
                <a:cs typeface="Calibri" panose="020F0502020204030204" pitchFamily="34" charset="0"/>
              </a:rPr>
              <a:t>PLoS</a:t>
            </a:r>
            <a:r>
              <a:rPr lang="en-US" sz="500">
                <a:solidFill>
                  <a:srgbClr val="1D3865"/>
                </a:solidFill>
                <a:ea typeface="Calibri" panose="020F0502020204030204" pitchFamily="34" charset="0"/>
                <a:cs typeface="Calibri" panose="020F0502020204030204" pitchFamily="34" charset="0"/>
              </a:rPr>
              <a:t> Med 6(3): e1000026. Website: </a:t>
            </a:r>
            <a:r>
              <a:rPr lang="en-US" sz="500" u="sng">
                <a:solidFill>
                  <a:srgbClr val="1D3865"/>
                </a:solidFill>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https://doi.org/10.1371/journal.pmed.1000026</a:t>
            </a:r>
            <a:r>
              <a:rPr lang="en-US" sz="500">
                <a:solidFill>
                  <a:srgbClr val="1D3865"/>
                </a:solidFill>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48C8D53F-731A-21B1-6758-A999A43C5ABB}"/>
              </a:ext>
            </a:extLst>
          </p:cNvPr>
          <p:cNvSpPr txBox="1"/>
          <p:nvPr/>
        </p:nvSpPr>
        <p:spPr>
          <a:xfrm>
            <a:off x="648800" y="1096236"/>
            <a:ext cx="10672150" cy="2554545"/>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200">
                <a:solidFill>
                  <a:srgbClr val="1D3864"/>
                </a:solidFill>
                <a:effectLst/>
                <a:ea typeface="Calibri"/>
                <a:cs typeface="Times New Roman"/>
              </a:rPr>
              <a:t>45,000 veterans and active-duty committed suicide over the past six years--more than 20 per day.</a:t>
            </a:r>
            <a:r>
              <a:rPr lang="en-US" sz="3200" baseline="30000">
                <a:solidFill>
                  <a:srgbClr val="1D3864"/>
                </a:solidFill>
                <a:effectLst/>
                <a:ea typeface="Calibri"/>
                <a:cs typeface="Times New Roman"/>
              </a:rPr>
              <a:t>19</a:t>
            </a:r>
            <a:r>
              <a:rPr lang="en-US" sz="3200">
                <a:solidFill>
                  <a:srgbClr val="1D3864"/>
                </a:solidFill>
                <a:ea typeface="Calibri"/>
                <a:cs typeface="Times New Roman"/>
              </a:rPr>
              <a:t> </a:t>
            </a:r>
            <a:r>
              <a:rPr lang="en-US" sz="3200">
                <a:solidFill>
                  <a:srgbClr val="1D3864"/>
                </a:solidFill>
              </a:rPr>
              <a:t> </a:t>
            </a:r>
            <a:endParaRPr lang="en-US" sz="3200">
              <a:solidFill>
                <a:srgbClr val="1D3864"/>
              </a:solidFill>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3200">
                <a:solidFill>
                  <a:srgbClr val="1D3864"/>
                </a:solidFill>
                <a:ea typeface="Calibri"/>
                <a:cs typeface="Times New Roman"/>
              </a:rPr>
              <a:t>S</a:t>
            </a:r>
            <a:r>
              <a:rPr lang="en-US" sz="3200">
                <a:solidFill>
                  <a:srgbClr val="1D3864"/>
                </a:solidFill>
                <a:effectLst/>
                <a:ea typeface="Calibri"/>
                <a:cs typeface="Times New Roman"/>
              </a:rPr>
              <a:t>trong link between </a:t>
            </a:r>
            <a:r>
              <a:rPr lang="en-US" sz="3200">
                <a:solidFill>
                  <a:srgbClr val="C00000"/>
                </a:solidFill>
                <a:effectLst/>
                <a:ea typeface="Calibri"/>
                <a:cs typeface="Times New Roman"/>
              </a:rPr>
              <a:t>transition stress </a:t>
            </a:r>
            <a:r>
              <a:rPr lang="en-US" sz="3200">
                <a:solidFill>
                  <a:srgbClr val="1D3864"/>
                </a:solidFill>
                <a:effectLst/>
                <a:ea typeface="Calibri"/>
                <a:cs typeface="Times New Roman"/>
              </a:rPr>
              <a:t>and</a:t>
            </a:r>
            <a:r>
              <a:rPr lang="en-US" sz="3200">
                <a:solidFill>
                  <a:schemeClr val="tx1">
                    <a:lumMod val="75000"/>
                    <a:lumOff val="25000"/>
                  </a:schemeClr>
                </a:solidFill>
                <a:effectLst/>
                <a:ea typeface="Calibri"/>
                <a:cs typeface="Times New Roman"/>
              </a:rPr>
              <a:t> </a:t>
            </a:r>
            <a:r>
              <a:rPr lang="en-US" sz="3200">
                <a:solidFill>
                  <a:srgbClr val="C00000"/>
                </a:solidFill>
                <a:effectLst/>
                <a:ea typeface="Calibri"/>
                <a:cs typeface="Times New Roman"/>
              </a:rPr>
              <a:t>suicide rate</a:t>
            </a:r>
            <a:r>
              <a:rPr lang="en-US" sz="3200">
                <a:solidFill>
                  <a:schemeClr val="tx1">
                    <a:lumMod val="75000"/>
                    <a:lumOff val="25000"/>
                  </a:schemeClr>
                </a:solidFill>
                <a:effectLst/>
                <a:ea typeface="Calibri"/>
                <a:cs typeface="Times New Roman"/>
              </a:rPr>
              <a:t>.</a:t>
            </a:r>
            <a:r>
              <a:rPr lang="en-US" sz="3200" baseline="30000">
                <a:solidFill>
                  <a:srgbClr val="1D3864"/>
                </a:solidFill>
                <a:effectLst/>
                <a:ea typeface="Calibri"/>
                <a:cs typeface="Times New Roman"/>
              </a:rPr>
              <a:t>20</a:t>
            </a:r>
            <a:r>
              <a:rPr lang="en-US" sz="3200">
                <a:solidFill>
                  <a:schemeClr val="tx1">
                    <a:lumMod val="75000"/>
                    <a:lumOff val="25000"/>
                  </a:schemeClr>
                </a:solidFill>
                <a:ea typeface="Calibri"/>
                <a:cs typeface="Times New Roman"/>
              </a:rPr>
              <a:t> </a:t>
            </a:r>
            <a:endParaRPr lang="en-US" sz="3200">
              <a:solidFill>
                <a:schemeClr val="tx1">
                  <a:lumMod val="75000"/>
                  <a:lumOff val="25000"/>
                </a:schemeClr>
              </a:solidFill>
              <a:effectLst/>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3200">
                <a:solidFill>
                  <a:srgbClr val="1D3864"/>
                </a:solidFill>
                <a:ea typeface="Calibri"/>
                <a:cs typeface="Times New Roman"/>
              </a:rPr>
              <a:t>Suicide h</a:t>
            </a:r>
            <a:r>
              <a:rPr lang="en-US" sz="3200">
                <a:solidFill>
                  <a:srgbClr val="1D3864"/>
                </a:solidFill>
                <a:effectLst/>
                <a:ea typeface="Calibri"/>
                <a:cs typeface="Times New Roman"/>
              </a:rPr>
              <a:t>azard </a:t>
            </a:r>
            <a:r>
              <a:rPr lang="en-US" sz="3200">
                <a:solidFill>
                  <a:srgbClr val="C00000"/>
                </a:solidFill>
                <a:effectLst/>
                <a:ea typeface="Calibri"/>
                <a:cs typeface="Times New Roman"/>
              </a:rPr>
              <a:t>2.5 times higher within first year </a:t>
            </a:r>
            <a:r>
              <a:rPr lang="en-US" sz="3200">
                <a:solidFill>
                  <a:srgbClr val="1D3864"/>
                </a:solidFill>
                <a:effectLst/>
                <a:ea typeface="Calibri"/>
                <a:cs typeface="Times New Roman"/>
              </a:rPr>
              <a:t>of</a:t>
            </a:r>
            <a:r>
              <a:rPr lang="en-US" sz="3200">
                <a:solidFill>
                  <a:schemeClr val="tx1">
                    <a:lumMod val="75000"/>
                    <a:lumOff val="25000"/>
                  </a:schemeClr>
                </a:solidFill>
                <a:effectLst/>
                <a:ea typeface="Calibri"/>
                <a:cs typeface="Times New Roman"/>
              </a:rPr>
              <a:t> </a:t>
            </a:r>
            <a:r>
              <a:rPr lang="en-US" sz="3200">
                <a:solidFill>
                  <a:srgbClr val="1D3864"/>
                </a:solidFill>
                <a:effectLst/>
                <a:ea typeface="Calibri"/>
                <a:cs typeface="Times New Roman"/>
              </a:rPr>
              <a:t>separation.</a:t>
            </a:r>
            <a:r>
              <a:rPr lang="en-US" sz="3200" baseline="30000">
                <a:solidFill>
                  <a:srgbClr val="1D3864"/>
                </a:solidFill>
                <a:ea typeface="Calibri"/>
                <a:cs typeface="Times New Roman"/>
              </a:rPr>
              <a:t>21,</a:t>
            </a:r>
            <a:r>
              <a:rPr lang="en-US" sz="3200" baseline="30000">
                <a:solidFill>
                  <a:srgbClr val="1D3864"/>
                </a:solidFill>
                <a:cs typeface="Times New Roman"/>
              </a:rPr>
              <a:t>22</a:t>
            </a:r>
            <a:r>
              <a:rPr lang="en-US" sz="3200">
                <a:solidFill>
                  <a:srgbClr val="1D3864"/>
                </a:solidFill>
                <a:effectLst/>
                <a:ea typeface="Calibri"/>
                <a:cs typeface="Times New Roman"/>
              </a:rPr>
              <a:t> </a:t>
            </a:r>
          </a:p>
        </p:txBody>
      </p:sp>
      <p:sp>
        <p:nvSpPr>
          <p:cNvPr id="10" name="TextBox 9">
            <a:extLst>
              <a:ext uri="{FF2B5EF4-FFF2-40B4-BE49-F238E27FC236}">
                <a16:creationId xmlns:a16="http://schemas.microsoft.com/office/drawing/2014/main" id="{ABC1F23F-D93D-5C1C-6059-B1E5FD483993}"/>
              </a:ext>
            </a:extLst>
          </p:cNvPr>
          <p:cNvSpPr txBox="1"/>
          <p:nvPr/>
        </p:nvSpPr>
        <p:spPr>
          <a:xfrm>
            <a:off x="648800" y="3750979"/>
            <a:ext cx="11000232" cy="1200329"/>
          </a:xfrm>
          <a:prstGeom prst="rect">
            <a:avLst/>
          </a:prstGeom>
          <a:noFill/>
          <a:ln w="76200">
            <a:solidFill>
              <a:srgbClr val="1D3865"/>
            </a:solidFill>
          </a:ln>
        </p:spPr>
        <p:txBody>
          <a:bodyPr wrap="square">
            <a:spAutoFit/>
          </a:bodyPr>
          <a:lstStyle>
            <a:defPPr>
              <a:defRPr lang="en-US"/>
            </a:defPPr>
            <a:lvl1pPr marL="3175" algn="ctr" fontAlgn="base">
              <a:defRPr sz="3600">
                <a:solidFill>
                  <a:schemeClr val="tx1">
                    <a:lumMod val="75000"/>
                    <a:lumOff val="25000"/>
                  </a:schemeClr>
                </a:solidFill>
              </a:defRPr>
            </a:lvl1pPr>
          </a:lstStyle>
          <a:p>
            <a:r>
              <a:rPr lang="en-US">
                <a:solidFill>
                  <a:srgbClr val="1D3865"/>
                </a:solidFill>
                <a:latin typeface="Calibri" panose="020F0502020204030204" pitchFamily="34" charset="0"/>
                <a:cs typeface="Calibri" panose="020F0502020204030204" pitchFamily="34" charset="0"/>
              </a:rPr>
              <a:t>Fewer years of education = higher suicide hazard when compared to those with a Bachelor’s.</a:t>
            </a:r>
            <a:r>
              <a:rPr lang="en-US" baseline="30000">
                <a:solidFill>
                  <a:srgbClr val="1D3865"/>
                </a:solidFill>
                <a:latin typeface="Calibri" panose="020F0502020204030204" pitchFamily="34" charset="0"/>
                <a:ea typeface="Calibri" panose="020F0502020204030204" pitchFamily="34" charset="0"/>
                <a:cs typeface="Calibri" panose="020F0502020204030204" pitchFamily="34" charset="0"/>
              </a:rPr>
              <a:t>21</a:t>
            </a:r>
            <a:endParaRPr lang="en-US">
              <a:solidFill>
                <a:srgbClr val="1D3865"/>
              </a:solidFill>
              <a:latin typeface="Calibri" panose="020F0502020204030204" pitchFamily="34" charset="0"/>
              <a:cs typeface="Calibri" panose="020F0502020204030204" pitchFamily="34" charset="0"/>
            </a:endParaRPr>
          </a:p>
        </p:txBody>
      </p:sp>
      <p:pic>
        <p:nvPicPr>
          <p:cNvPr id="12" name="Picture 11" descr="A blue and red logo&#10;&#10;Description automatically generated">
            <a:extLst>
              <a:ext uri="{FF2B5EF4-FFF2-40B4-BE49-F238E27FC236}">
                <a16:creationId xmlns:a16="http://schemas.microsoft.com/office/drawing/2014/main" id="{E0FEA5A7-84AD-BE2E-3E2D-DA43A73F85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A28844A1-DAE6-42F3-EB39-527C9F9B6989}"/>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11" name="TextBox 10">
            <a:extLst>
              <a:ext uri="{FF2B5EF4-FFF2-40B4-BE49-F238E27FC236}">
                <a16:creationId xmlns:a16="http://schemas.microsoft.com/office/drawing/2014/main" id="{0F2B8A8E-E596-C87C-0D01-A8560F672489}"/>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42586382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919;p55">
            <a:extLst>
              <a:ext uri="{FF2B5EF4-FFF2-40B4-BE49-F238E27FC236}">
                <a16:creationId xmlns:a16="http://schemas.microsoft.com/office/drawing/2014/main" id="{3DE4C039-39FE-64B1-E0F1-67C87391EF08}"/>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920;p55">
            <a:extLst>
              <a:ext uri="{FF2B5EF4-FFF2-40B4-BE49-F238E27FC236}">
                <a16:creationId xmlns:a16="http://schemas.microsoft.com/office/drawing/2014/main" id="{79B72BE6-863D-1DB9-294A-9439F8878DDB}"/>
              </a:ext>
            </a:extLst>
          </p:cNvPr>
          <p:cNvPicPr preferRelativeResize="0"/>
          <p:nvPr/>
        </p:nvPicPr>
        <p:blipFill rotWithShape="1">
          <a:blip r:embed="rId5">
            <a:alphaModFix/>
          </a:blip>
          <a:srcRect b="3610"/>
          <a:stretch/>
        </p:blipFill>
        <p:spPr>
          <a:xfrm>
            <a:off x="0" y="802734"/>
            <a:ext cx="12192000" cy="5983194"/>
          </a:xfrm>
          <a:prstGeom prst="rect">
            <a:avLst/>
          </a:prstGeom>
          <a:noFill/>
          <a:ln>
            <a:noFill/>
          </a:ln>
        </p:spPr>
      </p:pic>
      <p:sp>
        <p:nvSpPr>
          <p:cNvPr id="9" name="Google Shape;921;p55">
            <a:extLst>
              <a:ext uri="{FF2B5EF4-FFF2-40B4-BE49-F238E27FC236}">
                <a16:creationId xmlns:a16="http://schemas.microsoft.com/office/drawing/2014/main" id="{8B114198-6A90-1B0E-FB20-04A8BE4E9BF8}"/>
              </a:ext>
            </a:extLst>
          </p:cNvPr>
          <p:cNvSpPr/>
          <p:nvPr/>
        </p:nvSpPr>
        <p:spPr>
          <a:xfrm>
            <a:off x="4231342" y="919277"/>
            <a:ext cx="1398494" cy="277906"/>
          </a:xfrm>
          <a:prstGeom prst="rect">
            <a:avLst/>
          </a:prstGeom>
          <a:solidFill>
            <a:srgbClr val="203864"/>
          </a:solidFill>
          <a:ln w="19050" cap="flat" cmpd="sng">
            <a:solidFill>
              <a:srgbClr val="20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922;p55">
            <a:extLst>
              <a:ext uri="{FF2B5EF4-FFF2-40B4-BE49-F238E27FC236}">
                <a16:creationId xmlns:a16="http://schemas.microsoft.com/office/drawing/2014/main" id="{1B3AF039-B9FF-CD1A-9991-2B74EAD609CD}"/>
              </a:ext>
            </a:extLst>
          </p:cNvPr>
          <p:cNvSpPr txBox="1"/>
          <p:nvPr/>
        </p:nvSpPr>
        <p:spPr>
          <a:xfrm>
            <a:off x="10336307" y="933849"/>
            <a:ext cx="1398494" cy="230832"/>
          </a:xfrm>
          <a:prstGeom prst="rect">
            <a:avLst/>
          </a:prstGeom>
          <a:solidFill>
            <a:srgbClr val="203864"/>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FFFFFF"/>
                </a:solidFill>
                <a:latin typeface="Arial"/>
                <a:ea typeface="Arial"/>
                <a:cs typeface="Arial"/>
                <a:sym typeface="Arial"/>
              </a:rPr>
              <a:t>Initiator</a:t>
            </a:r>
            <a:endParaRPr/>
          </a:p>
        </p:txBody>
      </p:sp>
      <p:sp>
        <p:nvSpPr>
          <p:cNvPr id="11" name="Google Shape;923;p55">
            <a:extLst>
              <a:ext uri="{FF2B5EF4-FFF2-40B4-BE49-F238E27FC236}">
                <a16:creationId xmlns:a16="http://schemas.microsoft.com/office/drawing/2014/main" id="{29C6578E-79B5-E105-638B-3158FFD0DF88}"/>
              </a:ext>
            </a:extLst>
          </p:cNvPr>
          <p:cNvSpPr/>
          <p:nvPr/>
        </p:nvSpPr>
        <p:spPr>
          <a:xfrm>
            <a:off x="35860" y="1461245"/>
            <a:ext cx="11985812" cy="1013013"/>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Google Shape;924;p55">
            <a:extLst>
              <a:ext uri="{FF2B5EF4-FFF2-40B4-BE49-F238E27FC236}">
                <a16:creationId xmlns:a16="http://schemas.microsoft.com/office/drawing/2014/main" id="{71741FCB-58E5-8648-3E29-A7B13DA42B0F}"/>
              </a:ext>
            </a:extLst>
          </p:cNvPr>
          <p:cNvSpPr/>
          <p:nvPr/>
        </p:nvSpPr>
        <p:spPr>
          <a:xfrm>
            <a:off x="1093693" y="3105874"/>
            <a:ext cx="1954307" cy="255891"/>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 name="Google Shape;925;p55">
            <a:extLst>
              <a:ext uri="{FF2B5EF4-FFF2-40B4-BE49-F238E27FC236}">
                <a16:creationId xmlns:a16="http://schemas.microsoft.com/office/drawing/2014/main" id="{26F23517-FFDC-6AB5-407F-DE7B38F8717C}"/>
              </a:ext>
            </a:extLst>
          </p:cNvPr>
          <p:cNvSpPr/>
          <p:nvPr/>
        </p:nvSpPr>
        <p:spPr>
          <a:xfrm>
            <a:off x="1093692" y="3469341"/>
            <a:ext cx="1954307" cy="255891"/>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 name="Google Shape;926;p55">
            <a:extLst>
              <a:ext uri="{FF2B5EF4-FFF2-40B4-BE49-F238E27FC236}">
                <a16:creationId xmlns:a16="http://schemas.microsoft.com/office/drawing/2014/main" id="{CE88E6FC-5BD1-1BF9-47CF-881EC1C919F6}"/>
              </a:ext>
            </a:extLst>
          </p:cNvPr>
          <p:cNvSpPr txBox="1"/>
          <p:nvPr/>
        </p:nvSpPr>
        <p:spPr>
          <a:xfrm>
            <a:off x="1093692" y="3890683"/>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e.g@sbvc.edu</a:t>
            </a:r>
            <a:endParaRPr/>
          </a:p>
        </p:txBody>
      </p:sp>
      <p:sp>
        <p:nvSpPr>
          <p:cNvPr id="16" name="Google Shape;927;p55">
            <a:extLst>
              <a:ext uri="{FF2B5EF4-FFF2-40B4-BE49-F238E27FC236}">
                <a16:creationId xmlns:a16="http://schemas.microsoft.com/office/drawing/2014/main" id="{F5436A04-31EA-5A3A-7300-6062F65743A0}"/>
              </a:ext>
            </a:extLst>
          </p:cNvPr>
          <p:cNvSpPr txBox="1"/>
          <p:nvPr/>
        </p:nvSpPr>
        <p:spPr>
          <a:xfrm>
            <a:off x="4087906" y="3105874"/>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1234567</a:t>
            </a:r>
            <a:endParaRPr/>
          </a:p>
        </p:txBody>
      </p:sp>
      <p:sp>
        <p:nvSpPr>
          <p:cNvPr id="17" name="Google Shape;928;p55">
            <a:extLst>
              <a:ext uri="{FF2B5EF4-FFF2-40B4-BE49-F238E27FC236}">
                <a16:creationId xmlns:a16="http://schemas.microsoft.com/office/drawing/2014/main" id="{2BE61832-2495-05E9-5345-ABF7DDC24CBC}"/>
              </a:ext>
            </a:extLst>
          </p:cNvPr>
          <p:cNvSpPr txBox="1"/>
          <p:nvPr/>
        </p:nvSpPr>
        <p:spPr>
          <a:xfrm>
            <a:off x="4087906" y="3453046"/>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(111)111-1111</a:t>
            </a:r>
            <a:endParaRPr/>
          </a:p>
        </p:txBody>
      </p:sp>
      <p:sp>
        <p:nvSpPr>
          <p:cNvPr id="18" name="Google Shape;929;p55">
            <a:extLst>
              <a:ext uri="{FF2B5EF4-FFF2-40B4-BE49-F238E27FC236}">
                <a16:creationId xmlns:a16="http://schemas.microsoft.com/office/drawing/2014/main" id="{1546A852-C7BE-77D7-7403-F9E0B91CE70E}"/>
              </a:ext>
            </a:extLst>
          </p:cNvPr>
          <p:cNvSpPr txBox="1"/>
          <p:nvPr/>
        </p:nvSpPr>
        <p:spPr>
          <a:xfrm>
            <a:off x="7082116" y="3105874"/>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Military (M)</a:t>
            </a:r>
            <a:endParaRPr/>
          </a:p>
        </p:txBody>
      </p:sp>
      <p:sp>
        <p:nvSpPr>
          <p:cNvPr id="19" name="Google Shape;930;p55">
            <a:extLst>
              <a:ext uri="{FF2B5EF4-FFF2-40B4-BE49-F238E27FC236}">
                <a16:creationId xmlns:a16="http://schemas.microsoft.com/office/drawing/2014/main" id="{443EAF76-BC48-2C0B-574B-38EA1D8FB868}"/>
              </a:ext>
            </a:extLst>
          </p:cNvPr>
          <p:cNvSpPr txBox="1"/>
          <p:nvPr/>
        </p:nvSpPr>
        <p:spPr>
          <a:xfrm>
            <a:off x="7082116" y="3453046"/>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Military Training (M)</a:t>
            </a:r>
            <a:endParaRPr/>
          </a:p>
        </p:txBody>
      </p:sp>
      <p:sp>
        <p:nvSpPr>
          <p:cNvPr id="20" name="Google Shape;931;p55">
            <a:extLst>
              <a:ext uri="{FF2B5EF4-FFF2-40B4-BE49-F238E27FC236}">
                <a16:creationId xmlns:a16="http://schemas.microsoft.com/office/drawing/2014/main" id="{F50EE49F-FE5E-034C-5BF3-46BFCEFB4B91}"/>
              </a:ext>
            </a:extLst>
          </p:cNvPr>
          <p:cNvSpPr/>
          <p:nvPr/>
        </p:nvSpPr>
        <p:spPr>
          <a:xfrm>
            <a:off x="7082115" y="3896402"/>
            <a:ext cx="1954307" cy="255891"/>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 name="Google Shape;932;p55">
            <a:extLst>
              <a:ext uri="{FF2B5EF4-FFF2-40B4-BE49-F238E27FC236}">
                <a16:creationId xmlns:a16="http://schemas.microsoft.com/office/drawing/2014/main" id="{4123753F-CA7D-74BF-ACF8-2E73DFF39384}"/>
              </a:ext>
            </a:extLst>
          </p:cNvPr>
          <p:cNvSpPr txBox="1"/>
          <p:nvPr/>
        </p:nvSpPr>
        <p:spPr>
          <a:xfrm>
            <a:off x="10040471" y="3125434"/>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Flight Operations and Manage</a:t>
            </a:r>
            <a:endParaRPr/>
          </a:p>
        </p:txBody>
      </p:sp>
      <p:sp>
        <p:nvSpPr>
          <p:cNvPr id="22" name="Google Shape;933;p55">
            <a:extLst>
              <a:ext uri="{FF2B5EF4-FFF2-40B4-BE49-F238E27FC236}">
                <a16:creationId xmlns:a16="http://schemas.microsoft.com/office/drawing/2014/main" id="{16C25CF3-AA3C-8C3F-FC2B-42123B9613EB}"/>
              </a:ext>
            </a:extLst>
          </p:cNvPr>
          <p:cNvSpPr txBox="1"/>
          <p:nvPr/>
        </p:nvSpPr>
        <p:spPr>
          <a:xfrm>
            <a:off x="10040471" y="3481571"/>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Local AA/AS, CSU</a:t>
            </a:r>
            <a:endParaRPr/>
          </a:p>
        </p:txBody>
      </p:sp>
      <p:sp>
        <p:nvSpPr>
          <p:cNvPr id="23" name="Google Shape;934;p55">
            <a:extLst>
              <a:ext uri="{FF2B5EF4-FFF2-40B4-BE49-F238E27FC236}">
                <a16:creationId xmlns:a16="http://schemas.microsoft.com/office/drawing/2014/main" id="{B7832D7B-B8AC-08A9-1654-0E8487BB2212}"/>
              </a:ext>
            </a:extLst>
          </p:cNvPr>
          <p:cNvSpPr txBox="1"/>
          <p:nvPr/>
        </p:nvSpPr>
        <p:spPr>
          <a:xfrm>
            <a:off x="10040471" y="3887239"/>
            <a:ext cx="1954306"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CSULA</a:t>
            </a:r>
            <a:endParaRPr/>
          </a:p>
        </p:txBody>
      </p:sp>
      <p:sp>
        <p:nvSpPr>
          <p:cNvPr id="24" name="Google Shape;935;p55">
            <a:extLst>
              <a:ext uri="{FF2B5EF4-FFF2-40B4-BE49-F238E27FC236}">
                <a16:creationId xmlns:a16="http://schemas.microsoft.com/office/drawing/2014/main" id="{C3AECB87-537A-B7DC-A5B0-15CF190FB3A7}"/>
              </a:ext>
            </a:extLst>
          </p:cNvPr>
          <p:cNvSpPr/>
          <p:nvPr/>
        </p:nvSpPr>
        <p:spPr>
          <a:xfrm>
            <a:off x="125505" y="4487849"/>
            <a:ext cx="11860307" cy="1796409"/>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25" name="Google Shape;936;p55" descr="Cursor with solid fill">
            <a:extLst>
              <a:ext uri="{FF2B5EF4-FFF2-40B4-BE49-F238E27FC236}">
                <a16:creationId xmlns:a16="http://schemas.microsoft.com/office/drawing/2014/main" id="{71CB0FAB-67BE-90FE-B1FD-8E4190A372BA}"/>
              </a:ext>
            </a:extLst>
          </p:cNvPr>
          <p:cNvPicPr preferRelativeResize="0"/>
          <p:nvPr/>
        </p:nvPicPr>
        <p:blipFill rotWithShape="1">
          <a:blip r:embed="rId6">
            <a:alphaModFix/>
          </a:blip>
          <a:srcRect/>
          <a:stretch/>
        </p:blipFill>
        <p:spPr>
          <a:xfrm rot="5400000" flipH="1">
            <a:off x="10336308" y="5827058"/>
            <a:ext cx="914399" cy="914400"/>
          </a:xfrm>
          <a:prstGeom prst="rect">
            <a:avLst/>
          </a:prstGeom>
          <a:noFill/>
          <a:ln>
            <a:noFill/>
          </a:ln>
        </p:spPr>
      </p:pic>
      <p:sp>
        <p:nvSpPr>
          <p:cNvPr id="26" name="TextBox 25">
            <a:extLst>
              <a:ext uri="{FF2B5EF4-FFF2-40B4-BE49-F238E27FC236}">
                <a16:creationId xmlns:a16="http://schemas.microsoft.com/office/drawing/2014/main" id="{F0576F2C-5338-0148-08EF-CA056D7169B7}"/>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37851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 calcmode="lin" valueType="num">
                                      <p:cBhvr additive="base">
                                        <p:cTn id="33" dur="500"/>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Google Shape;947;p56">
            <a:extLst>
              <a:ext uri="{FF2B5EF4-FFF2-40B4-BE49-F238E27FC236}">
                <a16:creationId xmlns:a16="http://schemas.microsoft.com/office/drawing/2014/main" id="{99623A8E-AD76-665C-70A6-7040CB1D2F5E}"/>
              </a:ext>
            </a:extLst>
          </p:cNvPr>
          <p:cNvPicPr preferRelativeResize="0"/>
          <p:nvPr/>
        </p:nvPicPr>
        <p:blipFill rotWithShape="1">
          <a:blip r:embed="rId5">
            <a:alphaModFix/>
          </a:blip>
          <a:srcRect/>
          <a:stretch/>
        </p:blipFill>
        <p:spPr>
          <a:xfrm>
            <a:off x="0" y="1160639"/>
            <a:ext cx="12192000" cy="5289755"/>
          </a:xfrm>
          <a:prstGeom prst="rect">
            <a:avLst/>
          </a:prstGeom>
          <a:noFill/>
          <a:ln>
            <a:noFill/>
          </a:ln>
        </p:spPr>
      </p:pic>
      <p:sp>
        <p:nvSpPr>
          <p:cNvPr id="8" name="Google Shape;948;p56">
            <a:extLst>
              <a:ext uri="{FF2B5EF4-FFF2-40B4-BE49-F238E27FC236}">
                <a16:creationId xmlns:a16="http://schemas.microsoft.com/office/drawing/2014/main" id="{4D2A3550-E26A-F761-2970-25CD8E728CAF}"/>
              </a:ext>
            </a:extLst>
          </p:cNvPr>
          <p:cNvSpPr/>
          <p:nvPr/>
        </p:nvSpPr>
        <p:spPr>
          <a:xfrm>
            <a:off x="2635624" y="2300460"/>
            <a:ext cx="1775011" cy="277356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 name="Google Shape;949;p56">
            <a:extLst>
              <a:ext uri="{FF2B5EF4-FFF2-40B4-BE49-F238E27FC236}">
                <a16:creationId xmlns:a16="http://schemas.microsoft.com/office/drawing/2014/main" id="{627418EC-F5A0-1D6B-84A3-B93FE3C15224}"/>
              </a:ext>
            </a:extLst>
          </p:cNvPr>
          <p:cNvSpPr/>
          <p:nvPr/>
        </p:nvSpPr>
        <p:spPr>
          <a:xfrm>
            <a:off x="5871883" y="2300460"/>
            <a:ext cx="1066799" cy="277356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Google Shape;950;p56">
            <a:extLst>
              <a:ext uri="{FF2B5EF4-FFF2-40B4-BE49-F238E27FC236}">
                <a16:creationId xmlns:a16="http://schemas.microsoft.com/office/drawing/2014/main" id="{D92824AA-F4F1-8955-198D-5DD78B4E5560}"/>
              </a:ext>
            </a:extLst>
          </p:cNvPr>
          <p:cNvSpPr/>
          <p:nvPr/>
        </p:nvSpPr>
        <p:spPr>
          <a:xfrm>
            <a:off x="116541" y="1909482"/>
            <a:ext cx="6517341" cy="322730"/>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 name="Google Shape;951;p56">
            <a:extLst>
              <a:ext uri="{FF2B5EF4-FFF2-40B4-BE49-F238E27FC236}">
                <a16:creationId xmlns:a16="http://schemas.microsoft.com/office/drawing/2014/main" id="{DBF040F0-7EF0-58DE-B906-96E6B06F0F75}"/>
              </a:ext>
            </a:extLst>
          </p:cNvPr>
          <p:cNvSpPr/>
          <p:nvPr/>
        </p:nvSpPr>
        <p:spPr>
          <a:xfrm>
            <a:off x="11537576" y="2300460"/>
            <a:ext cx="439271" cy="277356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TextBox 11">
            <a:extLst>
              <a:ext uri="{FF2B5EF4-FFF2-40B4-BE49-F238E27FC236}">
                <a16:creationId xmlns:a16="http://schemas.microsoft.com/office/drawing/2014/main" id="{7E8D7255-0776-71D9-0C38-56FB826F0862}"/>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35599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Google Shape;962;p57">
            <a:extLst>
              <a:ext uri="{FF2B5EF4-FFF2-40B4-BE49-F238E27FC236}">
                <a16:creationId xmlns:a16="http://schemas.microsoft.com/office/drawing/2014/main" id="{E955FD6C-1E42-E0BE-3774-604EC44E5012}"/>
              </a:ext>
            </a:extLst>
          </p:cNvPr>
          <p:cNvPicPr preferRelativeResize="0"/>
          <p:nvPr/>
        </p:nvPicPr>
        <p:blipFill rotWithShape="1">
          <a:blip r:embed="rId5">
            <a:alphaModFix/>
          </a:blip>
          <a:srcRect/>
          <a:stretch/>
        </p:blipFill>
        <p:spPr>
          <a:xfrm>
            <a:off x="0" y="1162478"/>
            <a:ext cx="12192000" cy="5268149"/>
          </a:xfrm>
          <a:prstGeom prst="rect">
            <a:avLst/>
          </a:prstGeom>
          <a:noFill/>
          <a:ln>
            <a:noFill/>
          </a:ln>
        </p:spPr>
      </p:pic>
      <p:pic>
        <p:nvPicPr>
          <p:cNvPr id="8" name="Google Shape;963;p57" descr="Cursor with solid fill">
            <a:extLst>
              <a:ext uri="{FF2B5EF4-FFF2-40B4-BE49-F238E27FC236}">
                <a16:creationId xmlns:a16="http://schemas.microsoft.com/office/drawing/2014/main" id="{E766BF22-3964-94AF-7AC0-A8A021009B1A}"/>
              </a:ext>
            </a:extLst>
          </p:cNvPr>
          <p:cNvPicPr preferRelativeResize="0"/>
          <p:nvPr/>
        </p:nvPicPr>
        <p:blipFill rotWithShape="1">
          <a:blip r:embed="rId6">
            <a:alphaModFix/>
          </a:blip>
          <a:srcRect/>
          <a:stretch/>
        </p:blipFill>
        <p:spPr>
          <a:xfrm>
            <a:off x="502022" y="3926140"/>
            <a:ext cx="914400" cy="914400"/>
          </a:xfrm>
          <a:prstGeom prst="rect">
            <a:avLst/>
          </a:prstGeom>
          <a:noFill/>
          <a:ln>
            <a:noFill/>
          </a:ln>
        </p:spPr>
      </p:pic>
      <p:pic>
        <p:nvPicPr>
          <p:cNvPr id="9" name="Google Shape;964;p57">
            <a:extLst>
              <a:ext uri="{FF2B5EF4-FFF2-40B4-BE49-F238E27FC236}">
                <a16:creationId xmlns:a16="http://schemas.microsoft.com/office/drawing/2014/main" id="{DC5819BD-8652-33A0-748A-4D83904312E4}"/>
              </a:ext>
            </a:extLst>
          </p:cNvPr>
          <p:cNvPicPr preferRelativeResize="0"/>
          <p:nvPr/>
        </p:nvPicPr>
        <p:blipFill rotWithShape="1">
          <a:blip r:embed="rId7">
            <a:alphaModFix/>
          </a:blip>
          <a:srcRect/>
          <a:stretch/>
        </p:blipFill>
        <p:spPr>
          <a:xfrm>
            <a:off x="0" y="3656046"/>
            <a:ext cx="2163664" cy="2774581"/>
          </a:xfrm>
          <a:prstGeom prst="rect">
            <a:avLst/>
          </a:prstGeom>
          <a:noFill/>
          <a:ln>
            <a:noFill/>
          </a:ln>
        </p:spPr>
      </p:pic>
      <p:pic>
        <p:nvPicPr>
          <p:cNvPr id="10" name="Google Shape;965;p57" descr="Cursor with solid fill">
            <a:extLst>
              <a:ext uri="{FF2B5EF4-FFF2-40B4-BE49-F238E27FC236}">
                <a16:creationId xmlns:a16="http://schemas.microsoft.com/office/drawing/2014/main" id="{E22511B8-DF8D-F2C4-4778-735D1307656C}"/>
              </a:ext>
            </a:extLst>
          </p:cNvPr>
          <p:cNvPicPr preferRelativeResize="0"/>
          <p:nvPr/>
        </p:nvPicPr>
        <p:blipFill rotWithShape="1">
          <a:blip r:embed="rId6">
            <a:alphaModFix/>
          </a:blip>
          <a:srcRect/>
          <a:stretch/>
        </p:blipFill>
        <p:spPr>
          <a:xfrm>
            <a:off x="1619987" y="4225310"/>
            <a:ext cx="914400" cy="914400"/>
          </a:xfrm>
          <a:prstGeom prst="rect">
            <a:avLst/>
          </a:prstGeom>
          <a:noFill/>
          <a:ln>
            <a:noFill/>
          </a:ln>
        </p:spPr>
      </p:pic>
      <p:sp>
        <p:nvSpPr>
          <p:cNvPr id="11" name="Google Shape;966;p57">
            <a:extLst>
              <a:ext uri="{FF2B5EF4-FFF2-40B4-BE49-F238E27FC236}">
                <a16:creationId xmlns:a16="http://schemas.microsoft.com/office/drawing/2014/main" id="{48E94CCF-C4D2-3B3B-DDA1-EC350D4A95A8}"/>
              </a:ext>
            </a:extLst>
          </p:cNvPr>
          <p:cNvSpPr/>
          <p:nvPr/>
        </p:nvSpPr>
        <p:spPr>
          <a:xfrm>
            <a:off x="2611900" y="3988895"/>
            <a:ext cx="1771842" cy="320892"/>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Google Shape;967;p57">
            <a:extLst>
              <a:ext uri="{FF2B5EF4-FFF2-40B4-BE49-F238E27FC236}">
                <a16:creationId xmlns:a16="http://schemas.microsoft.com/office/drawing/2014/main" id="{74C269A1-C3A3-FB19-5B58-A7FA4C0EE36C}"/>
              </a:ext>
            </a:extLst>
          </p:cNvPr>
          <p:cNvSpPr/>
          <p:nvPr/>
        </p:nvSpPr>
        <p:spPr>
          <a:xfrm>
            <a:off x="2611900" y="2960192"/>
            <a:ext cx="1771842" cy="320892"/>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 name="TextBox 12">
            <a:extLst>
              <a:ext uri="{FF2B5EF4-FFF2-40B4-BE49-F238E27FC236}">
                <a16:creationId xmlns:a16="http://schemas.microsoft.com/office/drawing/2014/main" id="{DBC27207-84F4-1C41-74E1-2D5E88ADA7B6}"/>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52016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977;p58">
            <a:extLst>
              <a:ext uri="{FF2B5EF4-FFF2-40B4-BE49-F238E27FC236}">
                <a16:creationId xmlns:a16="http://schemas.microsoft.com/office/drawing/2014/main" id="{9A48B3CF-831B-C43F-D4D5-0056EF4C79B4}"/>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978;p58">
            <a:extLst>
              <a:ext uri="{FF2B5EF4-FFF2-40B4-BE49-F238E27FC236}">
                <a16:creationId xmlns:a16="http://schemas.microsoft.com/office/drawing/2014/main" id="{AFDFBA89-C4F0-B787-FDDF-BF922FBE7461}"/>
              </a:ext>
            </a:extLst>
          </p:cNvPr>
          <p:cNvPicPr preferRelativeResize="0"/>
          <p:nvPr/>
        </p:nvPicPr>
        <p:blipFill rotWithShape="1">
          <a:blip r:embed="rId5">
            <a:alphaModFix/>
          </a:blip>
          <a:srcRect/>
          <a:stretch/>
        </p:blipFill>
        <p:spPr>
          <a:xfrm>
            <a:off x="430039" y="829629"/>
            <a:ext cx="11331922" cy="5959356"/>
          </a:xfrm>
          <a:prstGeom prst="rect">
            <a:avLst/>
          </a:prstGeom>
          <a:noFill/>
          <a:ln>
            <a:noFill/>
          </a:ln>
        </p:spPr>
      </p:pic>
      <p:sp>
        <p:nvSpPr>
          <p:cNvPr id="9" name="Google Shape;979;p58">
            <a:extLst>
              <a:ext uri="{FF2B5EF4-FFF2-40B4-BE49-F238E27FC236}">
                <a16:creationId xmlns:a16="http://schemas.microsoft.com/office/drawing/2014/main" id="{69737D9F-D22E-5BBE-3C0A-EDFDE4A8A071}"/>
              </a:ext>
            </a:extLst>
          </p:cNvPr>
          <p:cNvSpPr txBox="1"/>
          <p:nvPr/>
        </p:nvSpPr>
        <p:spPr>
          <a:xfrm>
            <a:off x="1004046" y="1317016"/>
            <a:ext cx="2904565"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1">
                <a:solidFill>
                  <a:srgbClr val="7F7F7F"/>
                </a:solidFill>
                <a:latin typeface="Arial"/>
                <a:ea typeface="Arial"/>
                <a:cs typeface="Arial"/>
                <a:sym typeface="Arial"/>
              </a:rPr>
              <a:t>AERO 024 – Aircraft Powerplants – Units: 3.0</a:t>
            </a:r>
            <a:endParaRPr/>
          </a:p>
        </p:txBody>
      </p:sp>
      <p:sp>
        <p:nvSpPr>
          <p:cNvPr id="10" name="TextBox 9">
            <a:extLst>
              <a:ext uri="{FF2B5EF4-FFF2-40B4-BE49-F238E27FC236}">
                <a16:creationId xmlns:a16="http://schemas.microsoft.com/office/drawing/2014/main" id="{0B691697-DDDD-75CC-C599-B15D27AF8980}"/>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49117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989;p59">
            <a:extLst>
              <a:ext uri="{FF2B5EF4-FFF2-40B4-BE49-F238E27FC236}">
                <a16:creationId xmlns:a16="http://schemas.microsoft.com/office/drawing/2014/main" id="{FD3815F2-D538-C042-0A85-05AC6F852F2A}"/>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8" name="Google Shape;990;p59">
            <a:extLst>
              <a:ext uri="{FF2B5EF4-FFF2-40B4-BE49-F238E27FC236}">
                <a16:creationId xmlns:a16="http://schemas.microsoft.com/office/drawing/2014/main" id="{97A3FCC4-8678-260C-4B08-7AF9346AC987}"/>
              </a:ext>
            </a:extLst>
          </p:cNvPr>
          <p:cNvPicPr preferRelativeResize="0"/>
          <p:nvPr/>
        </p:nvPicPr>
        <p:blipFill rotWithShape="1">
          <a:blip r:embed="rId5">
            <a:alphaModFix/>
          </a:blip>
          <a:srcRect/>
          <a:stretch/>
        </p:blipFill>
        <p:spPr>
          <a:xfrm>
            <a:off x="430039" y="797785"/>
            <a:ext cx="11331922" cy="5997460"/>
          </a:xfrm>
          <a:prstGeom prst="rect">
            <a:avLst/>
          </a:prstGeom>
          <a:noFill/>
          <a:ln>
            <a:noFill/>
          </a:ln>
        </p:spPr>
      </p:pic>
      <p:sp>
        <p:nvSpPr>
          <p:cNvPr id="9" name="Google Shape;991;p59">
            <a:extLst>
              <a:ext uri="{FF2B5EF4-FFF2-40B4-BE49-F238E27FC236}">
                <a16:creationId xmlns:a16="http://schemas.microsoft.com/office/drawing/2014/main" id="{0EBA37A8-F9B7-1784-8FC9-9553084A1ED1}"/>
              </a:ext>
            </a:extLst>
          </p:cNvPr>
          <p:cNvSpPr/>
          <p:nvPr/>
        </p:nvSpPr>
        <p:spPr>
          <a:xfrm>
            <a:off x="430039" y="1194145"/>
            <a:ext cx="3747514" cy="4767384"/>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Google Shape;992;p59">
            <a:extLst>
              <a:ext uri="{FF2B5EF4-FFF2-40B4-BE49-F238E27FC236}">
                <a16:creationId xmlns:a16="http://schemas.microsoft.com/office/drawing/2014/main" id="{4CA3D371-0DBE-6D2D-AC9B-891EF5A047EC}"/>
              </a:ext>
            </a:extLst>
          </p:cNvPr>
          <p:cNvSpPr/>
          <p:nvPr/>
        </p:nvSpPr>
        <p:spPr>
          <a:xfrm>
            <a:off x="4252442" y="2260946"/>
            <a:ext cx="1843558" cy="320892"/>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 name="Google Shape;993;p59">
            <a:extLst>
              <a:ext uri="{FF2B5EF4-FFF2-40B4-BE49-F238E27FC236}">
                <a16:creationId xmlns:a16="http://schemas.microsoft.com/office/drawing/2014/main" id="{5AA613C8-C1D5-853C-D88F-88FE6BBEE8C8}"/>
              </a:ext>
            </a:extLst>
          </p:cNvPr>
          <p:cNvSpPr/>
          <p:nvPr/>
        </p:nvSpPr>
        <p:spPr>
          <a:xfrm>
            <a:off x="4288299" y="2942264"/>
            <a:ext cx="7159629" cy="320892"/>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2" name="Google Shape;994;p59" descr="Line arrow: Straight with solid fill">
            <a:extLst>
              <a:ext uri="{FF2B5EF4-FFF2-40B4-BE49-F238E27FC236}">
                <a16:creationId xmlns:a16="http://schemas.microsoft.com/office/drawing/2014/main" id="{D395B263-99AF-2E30-8435-D5EA3A0283C9}"/>
              </a:ext>
            </a:extLst>
          </p:cNvPr>
          <p:cNvPicPr preferRelativeResize="0"/>
          <p:nvPr/>
        </p:nvPicPr>
        <p:blipFill rotWithShape="1">
          <a:blip r:embed="rId6">
            <a:alphaModFix/>
          </a:blip>
          <a:srcRect/>
          <a:stretch/>
        </p:blipFill>
        <p:spPr>
          <a:xfrm>
            <a:off x="10427806" y="3174596"/>
            <a:ext cx="634318" cy="634318"/>
          </a:xfrm>
          <a:prstGeom prst="rect">
            <a:avLst/>
          </a:prstGeom>
          <a:noFill/>
          <a:ln>
            <a:noFill/>
          </a:ln>
        </p:spPr>
      </p:pic>
      <p:pic>
        <p:nvPicPr>
          <p:cNvPr id="13" name="Google Shape;995;p59" descr="Line arrow: Straight with solid fill">
            <a:extLst>
              <a:ext uri="{FF2B5EF4-FFF2-40B4-BE49-F238E27FC236}">
                <a16:creationId xmlns:a16="http://schemas.microsoft.com/office/drawing/2014/main" id="{45B94027-2BAE-25CE-2B8C-6BF3E39F939C}"/>
              </a:ext>
            </a:extLst>
          </p:cNvPr>
          <p:cNvPicPr preferRelativeResize="0"/>
          <p:nvPr/>
        </p:nvPicPr>
        <p:blipFill rotWithShape="1">
          <a:blip r:embed="rId6">
            <a:alphaModFix/>
          </a:blip>
          <a:srcRect/>
          <a:stretch/>
        </p:blipFill>
        <p:spPr>
          <a:xfrm>
            <a:off x="10427806" y="3577837"/>
            <a:ext cx="634318" cy="634318"/>
          </a:xfrm>
          <a:prstGeom prst="rect">
            <a:avLst/>
          </a:prstGeom>
          <a:noFill/>
          <a:ln>
            <a:noFill/>
          </a:ln>
        </p:spPr>
      </p:pic>
      <p:pic>
        <p:nvPicPr>
          <p:cNvPr id="15" name="Google Shape;996;p59" descr="Line arrow: Straight with solid fill">
            <a:extLst>
              <a:ext uri="{FF2B5EF4-FFF2-40B4-BE49-F238E27FC236}">
                <a16:creationId xmlns:a16="http://schemas.microsoft.com/office/drawing/2014/main" id="{6879BCA4-51B4-A561-1FA3-41BA7F554E1E}"/>
              </a:ext>
            </a:extLst>
          </p:cNvPr>
          <p:cNvPicPr preferRelativeResize="0"/>
          <p:nvPr/>
        </p:nvPicPr>
        <p:blipFill rotWithShape="1">
          <a:blip r:embed="rId6">
            <a:alphaModFix/>
          </a:blip>
          <a:srcRect/>
          <a:stretch/>
        </p:blipFill>
        <p:spPr>
          <a:xfrm>
            <a:off x="10427806" y="3947361"/>
            <a:ext cx="634318" cy="634318"/>
          </a:xfrm>
          <a:prstGeom prst="rect">
            <a:avLst/>
          </a:prstGeom>
          <a:noFill/>
          <a:ln>
            <a:noFill/>
          </a:ln>
        </p:spPr>
      </p:pic>
      <p:pic>
        <p:nvPicPr>
          <p:cNvPr id="16" name="Google Shape;997;p59" descr="Line arrow: Straight with solid fill">
            <a:extLst>
              <a:ext uri="{FF2B5EF4-FFF2-40B4-BE49-F238E27FC236}">
                <a16:creationId xmlns:a16="http://schemas.microsoft.com/office/drawing/2014/main" id="{F5A2630D-DEA5-B844-E10D-1FACD55738F2}"/>
              </a:ext>
            </a:extLst>
          </p:cNvPr>
          <p:cNvPicPr preferRelativeResize="0"/>
          <p:nvPr/>
        </p:nvPicPr>
        <p:blipFill rotWithShape="1">
          <a:blip r:embed="rId6">
            <a:alphaModFix/>
          </a:blip>
          <a:srcRect/>
          <a:stretch/>
        </p:blipFill>
        <p:spPr>
          <a:xfrm>
            <a:off x="10427806" y="4350602"/>
            <a:ext cx="634318" cy="634318"/>
          </a:xfrm>
          <a:prstGeom prst="rect">
            <a:avLst/>
          </a:prstGeom>
          <a:noFill/>
          <a:ln>
            <a:noFill/>
          </a:ln>
        </p:spPr>
      </p:pic>
      <p:pic>
        <p:nvPicPr>
          <p:cNvPr id="17" name="Google Shape;998;p59" descr="Line arrow: Straight with solid fill">
            <a:extLst>
              <a:ext uri="{FF2B5EF4-FFF2-40B4-BE49-F238E27FC236}">
                <a16:creationId xmlns:a16="http://schemas.microsoft.com/office/drawing/2014/main" id="{B1AA72C1-EA94-F47C-81C8-ED3251FDEC83}"/>
              </a:ext>
            </a:extLst>
          </p:cNvPr>
          <p:cNvPicPr preferRelativeResize="0"/>
          <p:nvPr/>
        </p:nvPicPr>
        <p:blipFill rotWithShape="1">
          <a:blip r:embed="rId6">
            <a:alphaModFix/>
          </a:blip>
          <a:srcRect/>
          <a:stretch/>
        </p:blipFill>
        <p:spPr>
          <a:xfrm>
            <a:off x="10427806" y="4720126"/>
            <a:ext cx="634318" cy="634318"/>
          </a:xfrm>
          <a:prstGeom prst="rect">
            <a:avLst/>
          </a:prstGeom>
          <a:noFill/>
          <a:ln>
            <a:noFill/>
          </a:ln>
        </p:spPr>
      </p:pic>
      <p:pic>
        <p:nvPicPr>
          <p:cNvPr id="18" name="Google Shape;999;p59" descr="Line arrow: Straight with solid fill">
            <a:extLst>
              <a:ext uri="{FF2B5EF4-FFF2-40B4-BE49-F238E27FC236}">
                <a16:creationId xmlns:a16="http://schemas.microsoft.com/office/drawing/2014/main" id="{F04FB2FE-8F1A-4D43-76E9-89B36F832922}"/>
              </a:ext>
            </a:extLst>
          </p:cNvPr>
          <p:cNvPicPr preferRelativeResize="0"/>
          <p:nvPr/>
        </p:nvPicPr>
        <p:blipFill rotWithShape="1">
          <a:blip r:embed="rId6">
            <a:alphaModFix/>
          </a:blip>
          <a:srcRect/>
          <a:stretch/>
        </p:blipFill>
        <p:spPr>
          <a:xfrm>
            <a:off x="10427806" y="5096472"/>
            <a:ext cx="634318" cy="634318"/>
          </a:xfrm>
          <a:prstGeom prst="rect">
            <a:avLst/>
          </a:prstGeom>
          <a:noFill/>
          <a:ln>
            <a:noFill/>
          </a:ln>
        </p:spPr>
      </p:pic>
      <p:pic>
        <p:nvPicPr>
          <p:cNvPr id="19" name="Google Shape;1000;p59" descr="Line arrow: Straight with solid fill">
            <a:extLst>
              <a:ext uri="{FF2B5EF4-FFF2-40B4-BE49-F238E27FC236}">
                <a16:creationId xmlns:a16="http://schemas.microsoft.com/office/drawing/2014/main" id="{5F8F9FDD-AC9D-CF09-21A6-3454A9F1096B}"/>
              </a:ext>
            </a:extLst>
          </p:cNvPr>
          <p:cNvPicPr preferRelativeResize="0"/>
          <p:nvPr/>
        </p:nvPicPr>
        <p:blipFill rotWithShape="1">
          <a:blip r:embed="rId6">
            <a:alphaModFix/>
          </a:blip>
          <a:srcRect/>
          <a:stretch/>
        </p:blipFill>
        <p:spPr>
          <a:xfrm>
            <a:off x="10427806" y="5486356"/>
            <a:ext cx="634318" cy="634318"/>
          </a:xfrm>
          <a:prstGeom prst="rect">
            <a:avLst/>
          </a:prstGeom>
          <a:noFill/>
          <a:ln>
            <a:noFill/>
          </a:ln>
        </p:spPr>
      </p:pic>
      <p:pic>
        <p:nvPicPr>
          <p:cNvPr id="20" name="Google Shape;1001;p59" descr="Cursor with solid fill">
            <a:extLst>
              <a:ext uri="{FF2B5EF4-FFF2-40B4-BE49-F238E27FC236}">
                <a16:creationId xmlns:a16="http://schemas.microsoft.com/office/drawing/2014/main" id="{B64F3499-AAC9-E169-00F5-29F466D985DF}"/>
              </a:ext>
            </a:extLst>
          </p:cNvPr>
          <p:cNvPicPr preferRelativeResize="0"/>
          <p:nvPr/>
        </p:nvPicPr>
        <p:blipFill rotWithShape="1">
          <a:blip r:embed="rId7">
            <a:alphaModFix/>
          </a:blip>
          <a:srcRect/>
          <a:stretch/>
        </p:blipFill>
        <p:spPr>
          <a:xfrm>
            <a:off x="8408894" y="2955422"/>
            <a:ext cx="914400" cy="914400"/>
          </a:xfrm>
          <a:prstGeom prst="rect">
            <a:avLst/>
          </a:prstGeom>
          <a:noFill/>
          <a:ln>
            <a:noFill/>
          </a:ln>
        </p:spPr>
      </p:pic>
      <p:pic>
        <p:nvPicPr>
          <p:cNvPr id="21" name="Google Shape;1002;p59">
            <a:extLst>
              <a:ext uri="{FF2B5EF4-FFF2-40B4-BE49-F238E27FC236}">
                <a16:creationId xmlns:a16="http://schemas.microsoft.com/office/drawing/2014/main" id="{C6B426CD-4F44-04CC-EB19-05AE4328F2F8}"/>
              </a:ext>
            </a:extLst>
          </p:cNvPr>
          <p:cNvPicPr preferRelativeResize="0"/>
          <p:nvPr/>
        </p:nvPicPr>
        <p:blipFill rotWithShape="1">
          <a:blip r:embed="rId8">
            <a:alphaModFix/>
          </a:blip>
          <a:srcRect/>
          <a:stretch/>
        </p:blipFill>
        <p:spPr>
          <a:xfrm>
            <a:off x="4239471" y="1369413"/>
            <a:ext cx="7781264" cy="4592115"/>
          </a:xfrm>
          <a:prstGeom prst="rect">
            <a:avLst/>
          </a:prstGeom>
          <a:noFill/>
          <a:ln>
            <a:noFill/>
          </a:ln>
        </p:spPr>
      </p:pic>
      <p:pic>
        <p:nvPicPr>
          <p:cNvPr id="22" name="Google Shape;1003;p59" descr="Cursor with solid fill">
            <a:extLst>
              <a:ext uri="{FF2B5EF4-FFF2-40B4-BE49-F238E27FC236}">
                <a16:creationId xmlns:a16="http://schemas.microsoft.com/office/drawing/2014/main" id="{C9AACCBE-ACDD-552E-3067-5A9AC00EDF7B}"/>
              </a:ext>
            </a:extLst>
          </p:cNvPr>
          <p:cNvPicPr preferRelativeResize="0"/>
          <p:nvPr/>
        </p:nvPicPr>
        <p:blipFill rotWithShape="1">
          <a:blip r:embed="rId7">
            <a:alphaModFix/>
          </a:blip>
          <a:srcRect/>
          <a:stretch/>
        </p:blipFill>
        <p:spPr>
          <a:xfrm rot="5400000" flipH="1">
            <a:off x="8971457" y="5900613"/>
            <a:ext cx="914399" cy="914400"/>
          </a:xfrm>
          <a:prstGeom prst="rect">
            <a:avLst/>
          </a:prstGeom>
          <a:noFill/>
          <a:ln>
            <a:noFill/>
          </a:ln>
        </p:spPr>
      </p:pic>
      <p:pic>
        <p:nvPicPr>
          <p:cNvPr id="23" name="Google Shape;1004;p59">
            <a:extLst>
              <a:ext uri="{FF2B5EF4-FFF2-40B4-BE49-F238E27FC236}">
                <a16:creationId xmlns:a16="http://schemas.microsoft.com/office/drawing/2014/main" id="{31627D63-B2A6-F846-B697-99CC1E7D1001}"/>
              </a:ext>
            </a:extLst>
          </p:cNvPr>
          <p:cNvPicPr preferRelativeResize="0"/>
          <p:nvPr/>
        </p:nvPicPr>
        <p:blipFill rotWithShape="1">
          <a:blip r:embed="rId9">
            <a:alphaModFix/>
          </a:blip>
          <a:srcRect/>
          <a:stretch/>
        </p:blipFill>
        <p:spPr>
          <a:xfrm>
            <a:off x="1552099" y="1367579"/>
            <a:ext cx="8875707" cy="4779227"/>
          </a:xfrm>
          <a:prstGeom prst="rect">
            <a:avLst/>
          </a:prstGeom>
          <a:noFill/>
          <a:ln>
            <a:noFill/>
          </a:ln>
        </p:spPr>
      </p:pic>
      <p:pic>
        <p:nvPicPr>
          <p:cNvPr id="24" name="Google Shape;1005;p59" descr="Cursor with solid fill">
            <a:extLst>
              <a:ext uri="{FF2B5EF4-FFF2-40B4-BE49-F238E27FC236}">
                <a16:creationId xmlns:a16="http://schemas.microsoft.com/office/drawing/2014/main" id="{72416C81-9129-E34D-5811-122DD8AA9D15}"/>
              </a:ext>
            </a:extLst>
          </p:cNvPr>
          <p:cNvPicPr preferRelativeResize="0"/>
          <p:nvPr/>
        </p:nvPicPr>
        <p:blipFill rotWithShape="1">
          <a:blip r:embed="rId7">
            <a:alphaModFix/>
          </a:blip>
          <a:srcRect/>
          <a:stretch/>
        </p:blipFill>
        <p:spPr>
          <a:xfrm>
            <a:off x="5299613" y="4527720"/>
            <a:ext cx="914400" cy="914400"/>
          </a:xfrm>
          <a:prstGeom prst="rect">
            <a:avLst/>
          </a:prstGeom>
          <a:noFill/>
          <a:ln>
            <a:noFill/>
          </a:ln>
        </p:spPr>
      </p:pic>
      <p:sp>
        <p:nvSpPr>
          <p:cNvPr id="25" name="TextBox 24">
            <a:extLst>
              <a:ext uri="{FF2B5EF4-FFF2-40B4-BE49-F238E27FC236}">
                <a16:creationId xmlns:a16="http://schemas.microsoft.com/office/drawing/2014/main" id="{0A86DB19-7DCF-D041-10E7-F77EC7B70980}"/>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40178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p:tgtEl>
                                          <p:spTgt spid="17"/>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Google Shape;1016;p60">
            <a:extLst>
              <a:ext uri="{FF2B5EF4-FFF2-40B4-BE49-F238E27FC236}">
                <a16:creationId xmlns:a16="http://schemas.microsoft.com/office/drawing/2014/main" id="{C1836819-523A-2B2B-6DCE-24D993C5A60F}"/>
              </a:ext>
            </a:extLst>
          </p:cNvPr>
          <p:cNvPicPr preferRelativeResize="0"/>
          <p:nvPr/>
        </p:nvPicPr>
        <p:blipFill rotWithShape="1">
          <a:blip r:embed="rId5">
            <a:alphaModFix/>
          </a:blip>
          <a:srcRect/>
          <a:stretch/>
        </p:blipFill>
        <p:spPr>
          <a:xfrm>
            <a:off x="1535035" y="961459"/>
            <a:ext cx="9121930" cy="5311600"/>
          </a:xfrm>
          <a:prstGeom prst="rect">
            <a:avLst/>
          </a:prstGeom>
          <a:noFill/>
          <a:ln>
            <a:noFill/>
          </a:ln>
        </p:spPr>
      </p:pic>
      <p:sp>
        <p:nvSpPr>
          <p:cNvPr id="8" name="Google Shape;1017;p60">
            <a:extLst>
              <a:ext uri="{FF2B5EF4-FFF2-40B4-BE49-F238E27FC236}">
                <a16:creationId xmlns:a16="http://schemas.microsoft.com/office/drawing/2014/main" id="{C668CBC1-B0CD-0409-ADB2-FB8FCC925AD9}"/>
              </a:ext>
            </a:extLst>
          </p:cNvPr>
          <p:cNvSpPr/>
          <p:nvPr/>
        </p:nvSpPr>
        <p:spPr>
          <a:xfrm>
            <a:off x="1535035" y="2250141"/>
            <a:ext cx="1952235" cy="627530"/>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 name="Google Shape;1018;p60">
            <a:extLst>
              <a:ext uri="{FF2B5EF4-FFF2-40B4-BE49-F238E27FC236}">
                <a16:creationId xmlns:a16="http://schemas.microsoft.com/office/drawing/2014/main" id="{4D8FA7A2-20DF-3D0E-3B75-4EC4282BAD33}"/>
              </a:ext>
            </a:extLst>
          </p:cNvPr>
          <p:cNvSpPr/>
          <p:nvPr/>
        </p:nvSpPr>
        <p:spPr>
          <a:xfrm>
            <a:off x="4565106" y="2330824"/>
            <a:ext cx="5923600" cy="762000"/>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Google Shape;1019;p60">
            <a:extLst>
              <a:ext uri="{FF2B5EF4-FFF2-40B4-BE49-F238E27FC236}">
                <a16:creationId xmlns:a16="http://schemas.microsoft.com/office/drawing/2014/main" id="{FD6337FC-D265-217A-E273-9BABD9A35129}"/>
              </a:ext>
            </a:extLst>
          </p:cNvPr>
          <p:cNvSpPr/>
          <p:nvPr/>
        </p:nvSpPr>
        <p:spPr>
          <a:xfrm>
            <a:off x="4565106" y="3312457"/>
            <a:ext cx="5923600" cy="762000"/>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 name="Google Shape;1020;p60">
            <a:extLst>
              <a:ext uri="{FF2B5EF4-FFF2-40B4-BE49-F238E27FC236}">
                <a16:creationId xmlns:a16="http://schemas.microsoft.com/office/drawing/2014/main" id="{83C93742-ED72-EDE4-D05C-3326417E1CE4}"/>
              </a:ext>
            </a:extLst>
          </p:cNvPr>
          <p:cNvSpPr txBox="1"/>
          <p:nvPr/>
        </p:nvSpPr>
        <p:spPr>
          <a:xfrm>
            <a:off x="4565106" y="4349314"/>
            <a:ext cx="5923600" cy="261610"/>
          </a:xfrm>
          <a:prstGeom prst="rect">
            <a:avLst/>
          </a:prstGeom>
          <a:solidFill>
            <a:srgbClr val="FFFFE0"/>
          </a:solidFill>
          <a:ln w="9525" cap="flat" cmpd="sng">
            <a:solidFill>
              <a:srgbClr val="FFFFE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7F7F7F"/>
                </a:solidFill>
                <a:latin typeface="Arial"/>
                <a:ea typeface="Arial"/>
                <a:cs typeface="Arial"/>
                <a:sym typeface="Arial"/>
              </a:rPr>
              <a:t>ABC</a:t>
            </a:r>
            <a:endParaRPr/>
          </a:p>
        </p:txBody>
      </p:sp>
      <p:pic>
        <p:nvPicPr>
          <p:cNvPr id="12" name="Google Shape;1021;p60" descr="Cursor with solid fill">
            <a:extLst>
              <a:ext uri="{FF2B5EF4-FFF2-40B4-BE49-F238E27FC236}">
                <a16:creationId xmlns:a16="http://schemas.microsoft.com/office/drawing/2014/main" id="{1EBB9591-6710-04C8-821B-67FAEBEF9DAD}"/>
              </a:ext>
            </a:extLst>
          </p:cNvPr>
          <p:cNvPicPr preferRelativeResize="0"/>
          <p:nvPr/>
        </p:nvPicPr>
        <p:blipFill rotWithShape="1">
          <a:blip r:embed="rId6">
            <a:alphaModFix/>
          </a:blip>
          <a:srcRect/>
          <a:stretch/>
        </p:blipFill>
        <p:spPr>
          <a:xfrm>
            <a:off x="8848165" y="4742754"/>
            <a:ext cx="914400" cy="914400"/>
          </a:xfrm>
          <a:prstGeom prst="rect">
            <a:avLst/>
          </a:prstGeom>
          <a:noFill/>
          <a:ln>
            <a:noFill/>
          </a:ln>
        </p:spPr>
      </p:pic>
      <p:sp>
        <p:nvSpPr>
          <p:cNvPr id="13" name="Google Shape;1022;p60">
            <a:extLst>
              <a:ext uri="{FF2B5EF4-FFF2-40B4-BE49-F238E27FC236}">
                <a16:creationId xmlns:a16="http://schemas.microsoft.com/office/drawing/2014/main" id="{C266D97F-56D7-7AB3-A7C8-C4FCDCCEA387}"/>
              </a:ext>
            </a:extLst>
          </p:cNvPr>
          <p:cNvSpPr/>
          <p:nvPr/>
        </p:nvSpPr>
        <p:spPr>
          <a:xfrm>
            <a:off x="4672683" y="4742754"/>
            <a:ext cx="1772942" cy="261610"/>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5" name="TextBox 14">
            <a:extLst>
              <a:ext uri="{FF2B5EF4-FFF2-40B4-BE49-F238E27FC236}">
                <a16:creationId xmlns:a16="http://schemas.microsoft.com/office/drawing/2014/main" id="{0729C541-6427-58B9-0DE7-79D2F89E64FE}"/>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402374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Google Shape;1033;p61" descr="A screenshot of a computer&#10;&#10;Description automatically generated">
            <a:extLst>
              <a:ext uri="{FF2B5EF4-FFF2-40B4-BE49-F238E27FC236}">
                <a16:creationId xmlns:a16="http://schemas.microsoft.com/office/drawing/2014/main" id="{B271CC0A-C6EB-6600-5801-8DE439D9E10D}"/>
              </a:ext>
            </a:extLst>
          </p:cNvPr>
          <p:cNvPicPr preferRelativeResize="0"/>
          <p:nvPr/>
        </p:nvPicPr>
        <p:blipFill rotWithShape="1">
          <a:blip r:embed="rId5">
            <a:alphaModFix/>
          </a:blip>
          <a:srcRect l="1215" r="521" b="320"/>
          <a:stretch/>
        </p:blipFill>
        <p:spPr>
          <a:xfrm>
            <a:off x="143353" y="2041763"/>
            <a:ext cx="11905293" cy="4260425"/>
          </a:xfrm>
          <a:prstGeom prst="rect">
            <a:avLst/>
          </a:prstGeom>
          <a:noFill/>
          <a:ln>
            <a:noFill/>
          </a:ln>
          <a:effectLst>
            <a:outerShdw blurRad="50800" dist="38100" dir="2700000" algn="tl" rotWithShape="0">
              <a:srgbClr val="000000">
                <a:alpha val="40000"/>
              </a:srgbClr>
            </a:outerShdw>
          </a:effectLst>
        </p:spPr>
      </p:pic>
      <p:sp>
        <p:nvSpPr>
          <p:cNvPr id="8" name="Google Shape;1034;p61">
            <a:extLst>
              <a:ext uri="{FF2B5EF4-FFF2-40B4-BE49-F238E27FC236}">
                <a16:creationId xmlns:a16="http://schemas.microsoft.com/office/drawing/2014/main" id="{783BB97D-B364-7978-F85B-4394BC23F401}"/>
              </a:ext>
            </a:extLst>
          </p:cNvPr>
          <p:cNvSpPr txBox="1"/>
          <p:nvPr/>
        </p:nvSpPr>
        <p:spPr>
          <a:xfrm>
            <a:off x="4639793" y="1145328"/>
            <a:ext cx="2625515" cy="461665"/>
          </a:xfrm>
          <a:prstGeom prst="rect">
            <a:avLst/>
          </a:prstGeom>
          <a:noFill/>
          <a:ln w="57150"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03864"/>
              </a:buClr>
              <a:buSzPts val="2400"/>
              <a:buFont typeface="Calibri"/>
              <a:buNone/>
            </a:pPr>
            <a:r>
              <a:rPr lang="en-US" sz="2400" b="1" i="0" u="none" strike="noStrike" cap="none">
                <a:solidFill>
                  <a:srgbClr val="203864"/>
                </a:solidFill>
                <a:latin typeface="Calibri"/>
                <a:ea typeface="Calibri"/>
                <a:cs typeface="Calibri"/>
                <a:sym typeface="Calibri"/>
              </a:rPr>
              <a:t>Email Notifications</a:t>
            </a:r>
            <a:endParaRPr sz="1800" b="1" i="0" u="none" strike="noStrike" cap="none">
              <a:solidFill>
                <a:srgbClr val="203864"/>
              </a:solidFill>
              <a:latin typeface="Calibri"/>
              <a:ea typeface="Calibri"/>
              <a:cs typeface="Calibri"/>
              <a:sym typeface="Calibri"/>
            </a:endParaRPr>
          </a:p>
        </p:txBody>
      </p:sp>
      <p:sp>
        <p:nvSpPr>
          <p:cNvPr id="9" name="Google Shape;1035;p61">
            <a:extLst>
              <a:ext uri="{FF2B5EF4-FFF2-40B4-BE49-F238E27FC236}">
                <a16:creationId xmlns:a16="http://schemas.microsoft.com/office/drawing/2014/main" id="{F53327F2-21B0-1AC3-8631-472FD2A9E1DE}"/>
              </a:ext>
            </a:extLst>
          </p:cNvPr>
          <p:cNvSpPr/>
          <p:nvPr/>
        </p:nvSpPr>
        <p:spPr>
          <a:xfrm>
            <a:off x="665245" y="4059593"/>
            <a:ext cx="1073908" cy="431723"/>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Google Shape;1036;p61">
            <a:extLst>
              <a:ext uri="{FF2B5EF4-FFF2-40B4-BE49-F238E27FC236}">
                <a16:creationId xmlns:a16="http://schemas.microsoft.com/office/drawing/2014/main" id="{69FFB3E7-CCF4-C51A-78B7-5BC703ACC7EB}"/>
              </a:ext>
            </a:extLst>
          </p:cNvPr>
          <p:cNvSpPr/>
          <p:nvPr/>
        </p:nvSpPr>
        <p:spPr>
          <a:xfrm>
            <a:off x="8399932" y="4059593"/>
            <a:ext cx="1073908" cy="431723"/>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 name="TextBox 10">
            <a:extLst>
              <a:ext uri="{FF2B5EF4-FFF2-40B4-BE49-F238E27FC236}">
                <a16:creationId xmlns:a16="http://schemas.microsoft.com/office/drawing/2014/main" id="{1C8AA1D6-7302-07B7-BF64-29BCBCC9888E}"/>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8178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pic>
        <p:nvPicPr>
          <p:cNvPr id="2" name="Google Shape;1047;p62">
            <a:extLst>
              <a:ext uri="{FF2B5EF4-FFF2-40B4-BE49-F238E27FC236}">
                <a16:creationId xmlns:a16="http://schemas.microsoft.com/office/drawing/2014/main" id="{5ACA812D-DB30-A42C-561C-5189E53E7C66}"/>
              </a:ext>
            </a:extLst>
          </p:cNvPr>
          <p:cNvPicPr preferRelativeResize="0"/>
          <p:nvPr/>
        </p:nvPicPr>
        <p:blipFill rotWithShape="1">
          <a:blip r:embed="rId5">
            <a:alphaModFix/>
          </a:blip>
          <a:srcRect/>
          <a:stretch/>
        </p:blipFill>
        <p:spPr>
          <a:xfrm>
            <a:off x="0" y="1162478"/>
            <a:ext cx="12192000" cy="5268149"/>
          </a:xfrm>
          <a:prstGeom prst="rect">
            <a:avLst/>
          </a:prstGeom>
          <a:noFill/>
          <a:ln>
            <a:noFill/>
          </a:ln>
        </p:spPr>
      </p:pic>
      <p:sp>
        <p:nvSpPr>
          <p:cNvPr id="8" name="Google Shape;1048;p62">
            <a:extLst>
              <a:ext uri="{FF2B5EF4-FFF2-40B4-BE49-F238E27FC236}">
                <a16:creationId xmlns:a16="http://schemas.microsoft.com/office/drawing/2014/main" id="{8A1AF1CB-0897-247E-7690-E203846496E4}"/>
              </a:ext>
            </a:extLst>
          </p:cNvPr>
          <p:cNvSpPr txBox="1"/>
          <p:nvPr/>
        </p:nvSpPr>
        <p:spPr>
          <a:xfrm>
            <a:off x="806826" y="4026279"/>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9" name="Google Shape;1049;p62">
            <a:extLst>
              <a:ext uri="{FF2B5EF4-FFF2-40B4-BE49-F238E27FC236}">
                <a16:creationId xmlns:a16="http://schemas.microsoft.com/office/drawing/2014/main" id="{296001EF-F5CF-3AAA-F3F0-FDB276D735CA}"/>
              </a:ext>
            </a:extLst>
          </p:cNvPr>
          <p:cNvSpPr txBox="1"/>
          <p:nvPr/>
        </p:nvSpPr>
        <p:spPr>
          <a:xfrm>
            <a:off x="1783984" y="4026278"/>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Faculty</a:t>
            </a:r>
            <a:endParaRPr/>
          </a:p>
        </p:txBody>
      </p:sp>
      <p:sp>
        <p:nvSpPr>
          <p:cNvPr id="10" name="Google Shape;1050;p62">
            <a:extLst>
              <a:ext uri="{FF2B5EF4-FFF2-40B4-BE49-F238E27FC236}">
                <a16:creationId xmlns:a16="http://schemas.microsoft.com/office/drawing/2014/main" id="{D272C12E-B352-DDAD-2049-4CAFA20B8F70}"/>
              </a:ext>
            </a:extLst>
          </p:cNvPr>
          <p:cNvSpPr txBox="1"/>
          <p:nvPr/>
        </p:nvSpPr>
        <p:spPr>
          <a:xfrm>
            <a:off x="4419614" y="4026279"/>
            <a:ext cx="1452268"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sp>
        <p:nvSpPr>
          <p:cNvPr id="11" name="Google Shape;1051;p62">
            <a:extLst>
              <a:ext uri="{FF2B5EF4-FFF2-40B4-BE49-F238E27FC236}">
                <a16:creationId xmlns:a16="http://schemas.microsoft.com/office/drawing/2014/main" id="{2688DC43-D322-658B-BEDE-244B0AC398B5}"/>
              </a:ext>
            </a:extLst>
          </p:cNvPr>
          <p:cNvSpPr txBox="1"/>
          <p:nvPr/>
        </p:nvSpPr>
        <p:spPr>
          <a:xfrm>
            <a:off x="8964721" y="4039202"/>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12" name="Google Shape;1052;p62">
            <a:extLst>
              <a:ext uri="{FF2B5EF4-FFF2-40B4-BE49-F238E27FC236}">
                <a16:creationId xmlns:a16="http://schemas.microsoft.com/office/drawing/2014/main" id="{98740673-23BE-4567-7A4F-CAA9DC09D294}"/>
              </a:ext>
            </a:extLst>
          </p:cNvPr>
          <p:cNvPicPr preferRelativeResize="0"/>
          <p:nvPr/>
        </p:nvPicPr>
        <p:blipFill rotWithShape="1">
          <a:blip r:embed="rId6">
            <a:alphaModFix/>
          </a:blip>
          <a:srcRect/>
          <a:stretch/>
        </p:blipFill>
        <p:spPr>
          <a:xfrm>
            <a:off x="11646753" y="4020575"/>
            <a:ext cx="236240" cy="205758"/>
          </a:xfrm>
          <a:prstGeom prst="rect">
            <a:avLst/>
          </a:prstGeom>
          <a:noFill/>
          <a:ln>
            <a:noFill/>
          </a:ln>
        </p:spPr>
      </p:pic>
      <p:sp>
        <p:nvSpPr>
          <p:cNvPr id="13" name="TextBox 12">
            <a:extLst>
              <a:ext uri="{FF2B5EF4-FFF2-40B4-BE49-F238E27FC236}">
                <a16:creationId xmlns:a16="http://schemas.microsoft.com/office/drawing/2014/main" id="{1EF3F768-1818-2B98-42A1-F2E12977495F}"/>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10137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p:tgtEl>
                                          <p:spTgt spid="1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grpSp>
        <p:nvGrpSpPr>
          <p:cNvPr id="2" name="Google Shape;1063;p63">
            <a:extLst>
              <a:ext uri="{FF2B5EF4-FFF2-40B4-BE49-F238E27FC236}">
                <a16:creationId xmlns:a16="http://schemas.microsoft.com/office/drawing/2014/main" id="{304C912E-5696-8796-D322-A6AF9799A690}"/>
              </a:ext>
            </a:extLst>
          </p:cNvPr>
          <p:cNvGrpSpPr/>
          <p:nvPr/>
        </p:nvGrpSpPr>
        <p:grpSpPr>
          <a:xfrm>
            <a:off x="0" y="1162478"/>
            <a:ext cx="12192000" cy="5268149"/>
            <a:chOff x="0" y="1162478"/>
            <a:chExt cx="12192000" cy="5268149"/>
          </a:xfrm>
        </p:grpSpPr>
        <p:pic>
          <p:nvPicPr>
            <p:cNvPr id="8" name="Google Shape;1064;p63">
              <a:extLst>
                <a:ext uri="{FF2B5EF4-FFF2-40B4-BE49-F238E27FC236}">
                  <a16:creationId xmlns:a16="http://schemas.microsoft.com/office/drawing/2014/main" id="{8CFF3E98-DEBB-8BE6-2137-659E6A2961CD}"/>
                </a:ext>
              </a:extLst>
            </p:cNvPr>
            <p:cNvPicPr preferRelativeResize="0"/>
            <p:nvPr/>
          </p:nvPicPr>
          <p:blipFill rotWithShape="1">
            <a:blip r:embed="rId5">
              <a:alphaModFix/>
            </a:blip>
            <a:srcRect/>
            <a:stretch/>
          </p:blipFill>
          <p:spPr>
            <a:xfrm>
              <a:off x="0" y="1162478"/>
              <a:ext cx="12192000" cy="5268149"/>
            </a:xfrm>
            <a:prstGeom prst="rect">
              <a:avLst/>
            </a:prstGeom>
            <a:noFill/>
            <a:ln>
              <a:noFill/>
            </a:ln>
          </p:spPr>
        </p:pic>
        <p:sp>
          <p:nvSpPr>
            <p:cNvPr id="9" name="Google Shape;1065;p63">
              <a:extLst>
                <a:ext uri="{FF2B5EF4-FFF2-40B4-BE49-F238E27FC236}">
                  <a16:creationId xmlns:a16="http://schemas.microsoft.com/office/drawing/2014/main" id="{E9767729-F0C5-C562-24CD-ABA1313E8FAE}"/>
                </a:ext>
              </a:extLst>
            </p:cNvPr>
            <p:cNvSpPr txBox="1"/>
            <p:nvPr/>
          </p:nvSpPr>
          <p:spPr>
            <a:xfrm>
              <a:off x="806826" y="4026279"/>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10" name="Google Shape;1066;p63">
              <a:extLst>
                <a:ext uri="{FF2B5EF4-FFF2-40B4-BE49-F238E27FC236}">
                  <a16:creationId xmlns:a16="http://schemas.microsoft.com/office/drawing/2014/main" id="{CB291BD1-D8D9-D2E2-47AB-7682EA508ED5}"/>
                </a:ext>
              </a:extLst>
            </p:cNvPr>
            <p:cNvSpPr txBox="1"/>
            <p:nvPr/>
          </p:nvSpPr>
          <p:spPr>
            <a:xfrm>
              <a:off x="1783984" y="4026278"/>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Faculty</a:t>
              </a:r>
              <a:endParaRPr/>
            </a:p>
          </p:txBody>
        </p:sp>
        <p:sp>
          <p:nvSpPr>
            <p:cNvPr id="11" name="Google Shape;1067;p63">
              <a:extLst>
                <a:ext uri="{FF2B5EF4-FFF2-40B4-BE49-F238E27FC236}">
                  <a16:creationId xmlns:a16="http://schemas.microsoft.com/office/drawing/2014/main" id="{E2A6E06F-A154-BC51-058A-4386BF6C6410}"/>
                </a:ext>
              </a:extLst>
            </p:cNvPr>
            <p:cNvSpPr txBox="1"/>
            <p:nvPr/>
          </p:nvSpPr>
          <p:spPr>
            <a:xfrm>
              <a:off x="4419614" y="4026279"/>
              <a:ext cx="1452268"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sp>
          <p:nvSpPr>
            <p:cNvPr id="12" name="Google Shape;1068;p63">
              <a:extLst>
                <a:ext uri="{FF2B5EF4-FFF2-40B4-BE49-F238E27FC236}">
                  <a16:creationId xmlns:a16="http://schemas.microsoft.com/office/drawing/2014/main" id="{C864F636-9AF4-2E16-8F67-5EB890B79545}"/>
                </a:ext>
              </a:extLst>
            </p:cNvPr>
            <p:cNvSpPr txBox="1"/>
            <p:nvPr/>
          </p:nvSpPr>
          <p:spPr>
            <a:xfrm>
              <a:off x="8964721" y="4039202"/>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13" name="Google Shape;1069;p63">
              <a:extLst>
                <a:ext uri="{FF2B5EF4-FFF2-40B4-BE49-F238E27FC236}">
                  <a16:creationId xmlns:a16="http://schemas.microsoft.com/office/drawing/2014/main" id="{F776A648-8A33-7C62-2D6C-65F9014A6865}"/>
                </a:ext>
              </a:extLst>
            </p:cNvPr>
            <p:cNvPicPr preferRelativeResize="0"/>
            <p:nvPr/>
          </p:nvPicPr>
          <p:blipFill rotWithShape="1">
            <a:blip r:embed="rId6">
              <a:alphaModFix/>
            </a:blip>
            <a:srcRect/>
            <a:stretch/>
          </p:blipFill>
          <p:spPr>
            <a:xfrm>
              <a:off x="11646753" y="4020575"/>
              <a:ext cx="236240" cy="205758"/>
            </a:xfrm>
            <a:prstGeom prst="rect">
              <a:avLst/>
            </a:prstGeom>
            <a:noFill/>
            <a:ln>
              <a:noFill/>
            </a:ln>
          </p:spPr>
        </p:pic>
      </p:grpSp>
      <p:sp>
        <p:nvSpPr>
          <p:cNvPr id="15" name="Google Shape;1070;p63">
            <a:extLst>
              <a:ext uri="{FF2B5EF4-FFF2-40B4-BE49-F238E27FC236}">
                <a16:creationId xmlns:a16="http://schemas.microsoft.com/office/drawing/2014/main" id="{C11BAF37-F5EB-DF10-B2F7-90559B9E40D9}"/>
              </a:ext>
            </a:extLst>
          </p:cNvPr>
          <p:cNvSpPr txBox="1"/>
          <p:nvPr/>
        </p:nvSpPr>
        <p:spPr>
          <a:xfrm>
            <a:off x="806824" y="4017312"/>
            <a:ext cx="851646"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16" name="Google Shape;1071;p63">
            <a:extLst>
              <a:ext uri="{FF2B5EF4-FFF2-40B4-BE49-F238E27FC236}">
                <a16:creationId xmlns:a16="http://schemas.microsoft.com/office/drawing/2014/main" id="{68FAACB6-85AC-64CD-A599-27C3727E2126}"/>
              </a:ext>
            </a:extLst>
          </p:cNvPr>
          <p:cNvSpPr txBox="1"/>
          <p:nvPr/>
        </p:nvSpPr>
        <p:spPr>
          <a:xfrm>
            <a:off x="1712262" y="4017311"/>
            <a:ext cx="986110"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Articulation Officer</a:t>
            </a:r>
            <a:endParaRPr/>
          </a:p>
        </p:txBody>
      </p:sp>
      <p:sp>
        <p:nvSpPr>
          <p:cNvPr id="17" name="Google Shape;1072;p63">
            <a:extLst>
              <a:ext uri="{FF2B5EF4-FFF2-40B4-BE49-F238E27FC236}">
                <a16:creationId xmlns:a16="http://schemas.microsoft.com/office/drawing/2014/main" id="{B255768E-5A2A-F230-8BB8-0FCD7FF587EE}"/>
              </a:ext>
            </a:extLst>
          </p:cNvPr>
          <p:cNvSpPr txBox="1"/>
          <p:nvPr/>
        </p:nvSpPr>
        <p:spPr>
          <a:xfrm>
            <a:off x="4347892" y="4017312"/>
            <a:ext cx="1452268"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sp>
        <p:nvSpPr>
          <p:cNvPr id="18" name="Google Shape;1073;p63">
            <a:extLst>
              <a:ext uri="{FF2B5EF4-FFF2-40B4-BE49-F238E27FC236}">
                <a16:creationId xmlns:a16="http://schemas.microsoft.com/office/drawing/2014/main" id="{2C27BE8C-56C6-2667-3A48-E9187B64F555}"/>
              </a:ext>
            </a:extLst>
          </p:cNvPr>
          <p:cNvSpPr txBox="1"/>
          <p:nvPr/>
        </p:nvSpPr>
        <p:spPr>
          <a:xfrm>
            <a:off x="8955754" y="4030235"/>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19" name="Google Shape;1074;p63">
            <a:extLst>
              <a:ext uri="{FF2B5EF4-FFF2-40B4-BE49-F238E27FC236}">
                <a16:creationId xmlns:a16="http://schemas.microsoft.com/office/drawing/2014/main" id="{90DE1B6B-BB07-D72F-71CA-62E1F76821E7}"/>
              </a:ext>
            </a:extLst>
          </p:cNvPr>
          <p:cNvPicPr preferRelativeResize="0"/>
          <p:nvPr/>
        </p:nvPicPr>
        <p:blipFill rotWithShape="1">
          <a:blip r:embed="rId6">
            <a:alphaModFix/>
          </a:blip>
          <a:srcRect/>
          <a:stretch/>
        </p:blipFill>
        <p:spPr>
          <a:xfrm>
            <a:off x="11655716" y="4011608"/>
            <a:ext cx="236240" cy="205758"/>
          </a:xfrm>
          <a:prstGeom prst="rect">
            <a:avLst/>
          </a:prstGeom>
          <a:noFill/>
          <a:ln>
            <a:noFill/>
          </a:ln>
        </p:spPr>
      </p:pic>
      <p:sp>
        <p:nvSpPr>
          <p:cNvPr id="20" name="TextBox 19">
            <a:extLst>
              <a:ext uri="{FF2B5EF4-FFF2-40B4-BE49-F238E27FC236}">
                <a16:creationId xmlns:a16="http://schemas.microsoft.com/office/drawing/2014/main" id="{EF8CE601-D4C8-B4B7-9025-BD40D01CA2E7}"/>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48942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p:tgtEl>
                                          <p:spTgt spid="1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grpSp>
        <p:nvGrpSpPr>
          <p:cNvPr id="2" name="Google Shape;1085;p64">
            <a:extLst>
              <a:ext uri="{FF2B5EF4-FFF2-40B4-BE49-F238E27FC236}">
                <a16:creationId xmlns:a16="http://schemas.microsoft.com/office/drawing/2014/main" id="{48CCD8A9-6323-F4F5-1F6A-FE38E5B67E39}"/>
              </a:ext>
            </a:extLst>
          </p:cNvPr>
          <p:cNvGrpSpPr/>
          <p:nvPr/>
        </p:nvGrpSpPr>
        <p:grpSpPr>
          <a:xfrm>
            <a:off x="0" y="1162478"/>
            <a:ext cx="12192000" cy="5268149"/>
            <a:chOff x="0" y="1162478"/>
            <a:chExt cx="12192000" cy="5268149"/>
          </a:xfrm>
        </p:grpSpPr>
        <p:grpSp>
          <p:nvGrpSpPr>
            <p:cNvPr id="8" name="Google Shape;1086;p64">
              <a:extLst>
                <a:ext uri="{FF2B5EF4-FFF2-40B4-BE49-F238E27FC236}">
                  <a16:creationId xmlns:a16="http://schemas.microsoft.com/office/drawing/2014/main" id="{3A5C66EC-DC3E-C52B-C535-FD983E87AABB}"/>
                </a:ext>
              </a:extLst>
            </p:cNvPr>
            <p:cNvGrpSpPr/>
            <p:nvPr/>
          </p:nvGrpSpPr>
          <p:grpSpPr>
            <a:xfrm>
              <a:off x="0" y="1162478"/>
              <a:ext cx="12192000" cy="5268149"/>
              <a:chOff x="0" y="1162478"/>
              <a:chExt cx="12192000" cy="5268149"/>
            </a:xfrm>
          </p:grpSpPr>
          <p:pic>
            <p:nvPicPr>
              <p:cNvPr id="13" name="Google Shape;1087;p64">
                <a:extLst>
                  <a:ext uri="{FF2B5EF4-FFF2-40B4-BE49-F238E27FC236}">
                    <a16:creationId xmlns:a16="http://schemas.microsoft.com/office/drawing/2014/main" id="{1393FBA4-A03F-DB1D-D0A2-5D1EB38038D4}"/>
                  </a:ext>
                </a:extLst>
              </p:cNvPr>
              <p:cNvPicPr preferRelativeResize="0"/>
              <p:nvPr/>
            </p:nvPicPr>
            <p:blipFill rotWithShape="1">
              <a:blip r:embed="rId5">
                <a:alphaModFix/>
              </a:blip>
              <a:srcRect/>
              <a:stretch/>
            </p:blipFill>
            <p:spPr>
              <a:xfrm>
                <a:off x="0" y="1162478"/>
                <a:ext cx="12192000" cy="5268149"/>
              </a:xfrm>
              <a:prstGeom prst="rect">
                <a:avLst/>
              </a:prstGeom>
              <a:noFill/>
              <a:ln>
                <a:noFill/>
              </a:ln>
            </p:spPr>
          </p:pic>
          <p:sp>
            <p:nvSpPr>
              <p:cNvPr id="15" name="Google Shape;1088;p64">
                <a:extLst>
                  <a:ext uri="{FF2B5EF4-FFF2-40B4-BE49-F238E27FC236}">
                    <a16:creationId xmlns:a16="http://schemas.microsoft.com/office/drawing/2014/main" id="{B8B1096B-F7AF-88F2-4566-B38584C14982}"/>
                  </a:ext>
                </a:extLst>
              </p:cNvPr>
              <p:cNvSpPr txBox="1"/>
              <p:nvPr/>
            </p:nvSpPr>
            <p:spPr>
              <a:xfrm>
                <a:off x="806826" y="4035244"/>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16" name="Google Shape;1089;p64">
                <a:extLst>
                  <a:ext uri="{FF2B5EF4-FFF2-40B4-BE49-F238E27FC236}">
                    <a16:creationId xmlns:a16="http://schemas.microsoft.com/office/drawing/2014/main" id="{610EEE0C-B535-AD17-F6B2-FC4F7F5D2B21}"/>
                  </a:ext>
                </a:extLst>
              </p:cNvPr>
              <p:cNvSpPr txBox="1"/>
              <p:nvPr/>
            </p:nvSpPr>
            <p:spPr>
              <a:xfrm>
                <a:off x="1783984" y="4035243"/>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Faculty</a:t>
                </a:r>
                <a:endParaRPr/>
              </a:p>
            </p:txBody>
          </p:sp>
          <p:sp>
            <p:nvSpPr>
              <p:cNvPr id="17" name="Google Shape;1090;p64">
                <a:extLst>
                  <a:ext uri="{FF2B5EF4-FFF2-40B4-BE49-F238E27FC236}">
                    <a16:creationId xmlns:a16="http://schemas.microsoft.com/office/drawing/2014/main" id="{1E64B8D6-7CA2-FA87-A53B-CBC894B89DC5}"/>
                  </a:ext>
                </a:extLst>
              </p:cNvPr>
              <p:cNvSpPr txBox="1"/>
              <p:nvPr/>
            </p:nvSpPr>
            <p:spPr>
              <a:xfrm>
                <a:off x="4419614" y="4035244"/>
                <a:ext cx="1452268"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sp>
            <p:nvSpPr>
              <p:cNvPr id="18" name="Google Shape;1091;p64">
                <a:extLst>
                  <a:ext uri="{FF2B5EF4-FFF2-40B4-BE49-F238E27FC236}">
                    <a16:creationId xmlns:a16="http://schemas.microsoft.com/office/drawing/2014/main" id="{5BE62444-07FC-67BC-F072-0058FAC8B455}"/>
                  </a:ext>
                </a:extLst>
              </p:cNvPr>
              <p:cNvSpPr txBox="1"/>
              <p:nvPr/>
            </p:nvSpPr>
            <p:spPr>
              <a:xfrm>
                <a:off x="8964721" y="4039202"/>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19" name="Google Shape;1092;p64">
                <a:extLst>
                  <a:ext uri="{FF2B5EF4-FFF2-40B4-BE49-F238E27FC236}">
                    <a16:creationId xmlns:a16="http://schemas.microsoft.com/office/drawing/2014/main" id="{4204C47A-74AE-85C8-E1A3-10299743EDBC}"/>
                  </a:ext>
                </a:extLst>
              </p:cNvPr>
              <p:cNvPicPr preferRelativeResize="0"/>
              <p:nvPr/>
            </p:nvPicPr>
            <p:blipFill rotWithShape="1">
              <a:blip r:embed="rId6">
                <a:alphaModFix/>
              </a:blip>
              <a:srcRect/>
              <a:stretch/>
            </p:blipFill>
            <p:spPr>
              <a:xfrm>
                <a:off x="11646753" y="4029540"/>
                <a:ext cx="236240" cy="205758"/>
              </a:xfrm>
              <a:prstGeom prst="rect">
                <a:avLst/>
              </a:prstGeom>
              <a:noFill/>
              <a:ln>
                <a:noFill/>
              </a:ln>
            </p:spPr>
          </p:pic>
        </p:grpSp>
        <p:sp>
          <p:nvSpPr>
            <p:cNvPr id="9" name="Google Shape;1093;p64">
              <a:extLst>
                <a:ext uri="{FF2B5EF4-FFF2-40B4-BE49-F238E27FC236}">
                  <a16:creationId xmlns:a16="http://schemas.microsoft.com/office/drawing/2014/main" id="{2F5E8C46-36F6-B424-E8BF-7E7CD1810009}"/>
                </a:ext>
              </a:extLst>
            </p:cNvPr>
            <p:cNvSpPr txBox="1"/>
            <p:nvPr/>
          </p:nvSpPr>
          <p:spPr>
            <a:xfrm>
              <a:off x="735104" y="4026278"/>
              <a:ext cx="851646"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10" name="Google Shape;1094;p64">
              <a:extLst>
                <a:ext uri="{FF2B5EF4-FFF2-40B4-BE49-F238E27FC236}">
                  <a16:creationId xmlns:a16="http://schemas.microsoft.com/office/drawing/2014/main" id="{CC351458-9CC2-37DF-06CA-2DE5D8588D9F}"/>
                </a:ext>
              </a:extLst>
            </p:cNvPr>
            <p:cNvSpPr txBox="1"/>
            <p:nvPr/>
          </p:nvSpPr>
          <p:spPr>
            <a:xfrm>
              <a:off x="1712262" y="4026277"/>
              <a:ext cx="986110"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Articulation Officer</a:t>
              </a:r>
              <a:endParaRPr/>
            </a:p>
          </p:txBody>
        </p:sp>
        <p:sp>
          <p:nvSpPr>
            <p:cNvPr id="11" name="Google Shape;1095;p64">
              <a:extLst>
                <a:ext uri="{FF2B5EF4-FFF2-40B4-BE49-F238E27FC236}">
                  <a16:creationId xmlns:a16="http://schemas.microsoft.com/office/drawing/2014/main" id="{F19B9AFE-6833-5E8B-E2DC-7CE25902C3E2}"/>
                </a:ext>
              </a:extLst>
            </p:cNvPr>
            <p:cNvSpPr txBox="1"/>
            <p:nvPr/>
          </p:nvSpPr>
          <p:spPr>
            <a:xfrm>
              <a:off x="4347892" y="4026278"/>
              <a:ext cx="1452268"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pic>
          <p:nvPicPr>
            <p:cNvPr id="12" name="Google Shape;1096;p64">
              <a:extLst>
                <a:ext uri="{FF2B5EF4-FFF2-40B4-BE49-F238E27FC236}">
                  <a16:creationId xmlns:a16="http://schemas.microsoft.com/office/drawing/2014/main" id="{69154C04-900D-BDBB-B8B8-44FF2C26C239}"/>
                </a:ext>
              </a:extLst>
            </p:cNvPr>
            <p:cNvPicPr preferRelativeResize="0"/>
            <p:nvPr/>
          </p:nvPicPr>
          <p:blipFill rotWithShape="1">
            <a:blip r:embed="rId6">
              <a:alphaModFix/>
            </a:blip>
            <a:srcRect/>
            <a:stretch/>
          </p:blipFill>
          <p:spPr>
            <a:xfrm>
              <a:off x="11655716" y="4020574"/>
              <a:ext cx="236240" cy="205758"/>
            </a:xfrm>
            <a:prstGeom prst="rect">
              <a:avLst/>
            </a:prstGeom>
            <a:noFill/>
            <a:ln>
              <a:noFill/>
            </a:ln>
          </p:spPr>
        </p:pic>
      </p:grpSp>
      <p:sp>
        <p:nvSpPr>
          <p:cNvPr id="20" name="Google Shape;1097;p64">
            <a:extLst>
              <a:ext uri="{FF2B5EF4-FFF2-40B4-BE49-F238E27FC236}">
                <a16:creationId xmlns:a16="http://schemas.microsoft.com/office/drawing/2014/main" id="{63D409F1-68F8-9445-F972-C935ED14100A}"/>
              </a:ext>
            </a:extLst>
          </p:cNvPr>
          <p:cNvSpPr txBox="1"/>
          <p:nvPr/>
        </p:nvSpPr>
        <p:spPr>
          <a:xfrm>
            <a:off x="824754" y="4026277"/>
            <a:ext cx="851646"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21" name="Google Shape;1098;p64">
            <a:extLst>
              <a:ext uri="{FF2B5EF4-FFF2-40B4-BE49-F238E27FC236}">
                <a16:creationId xmlns:a16="http://schemas.microsoft.com/office/drawing/2014/main" id="{EE18A178-650E-89CB-6FD5-4C54D4A85D04}"/>
              </a:ext>
            </a:extLst>
          </p:cNvPr>
          <p:cNvSpPr txBox="1"/>
          <p:nvPr/>
        </p:nvSpPr>
        <p:spPr>
          <a:xfrm>
            <a:off x="1703299" y="4026276"/>
            <a:ext cx="986110"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Implementation</a:t>
            </a:r>
            <a:endParaRPr/>
          </a:p>
        </p:txBody>
      </p:sp>
      <p:sp>
        <p:nvSpPr>
          <p:cNvPr id="22" name="Google Shape;1099;p64">
            <a:extLst>
              <a:ext uri="{FF2B5EF4-FFF2-40B4-BE49-F238E27FC236}">
                <a16:creationId xmlns:a16="http://schemas.microsoft.com/office/drawing/2014/main" id="{51FAB2AE-00A1-2471-D3D3-7CFF79839BFE}"/>
              </a:ext>
            </a:extLst>
          </p:cNvPr>
          <p:cNvSpPr txBox="1"/>
          <p:nvPr/>
        </p:nvSpPr>
        <p:spPr>
          <a:xfrm>
            <a:off x="4419614" y="4026277"/>
            <a:ext cx="1452268"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sp>
        <p:nvSpPr>
          <p:cNvPr id="23" name="Google Shape;1100;p64">
            <a:extLst>
              <a:ext uri="{FF2B5EF4-FFF2-40B4-BE49-F238E27FC236}">
                <a16:creationId xmlns:a16="http://schemas.microsoft.com/office/drawing/2014/main" id="{4922711D-0523-866A-3E94-06626DF93750}"/>
              </a:ext>
            </a:extLst>
          </p:cNvPr>
          <p:cNvSpPr txBox="1"/>
          <p:nvPr/>
        </p:nvSpPr>
        <p:spPr>
          <a:xfrm>
            <a:off x="9681897" y="4039200"/>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24" name="Google Shape;1101;p64">
            <a:extLst>
              <a:ext uri="{FF2B5EF4-FFF2-40B4-BE49-F238E27FC236}">
                <a16:creationId xmlns:a16="http://schemas.microsoft.com/office/drawing/2014/main" id="{F9E41A5B-3463-8912-2B85-D50ABA497E80}"/>
              </a:ext>
            </a:extLst>
          </p:cNvPr>
          <p:cNvPicPr preferRelativeResize="0"/>
          <p:nvPr/>
        </p:nvPicPr>
        <p:blipFill rotWithShape="1">
          <a:blip r:embed="rId7">
            <a:alphaModFix/>
          </a:blip>
          <a:srcRect/>
          <a:stretch/>
        </p:blipFill>
        <p:spPr>
          <a:xfrm>
            <a:off x="11639132" y="4010635"/>
            <a:ext cx="243861" cy="228620"/>
          </a:xfrm>
          <a:prstGeom prst="rect">
            <a:avLst/>
          </a:prstGeom>
          <a:noFill/>
          <a:ln>
            <a:noFill/>
          </a:ln>
        </p:spPr>
      </p:pic>
      <p:sp>
        <p:nvSpPr>
          <p:cNvPr id="25" name="Google Shape;1102;p64">
            <a:extLst>
              <a:ext uri="{FF2B5EF4-FFF2-40B4-BE49-F238E27FC236}">
                <a16:creationId xmlns:a16="http://schemas.microsoft.com/office/drawing/2014/main" id="{10307FCD-6559-58D2-EDC1-AB018DA28622}"/>
              </a:ext>
            </a:extLst>
          </p:cNvPr>
          <p:cNvSpPr txBox="1"/>
          <p:nvPr/>
        </p:nvSpPr>
        <p:spPr>
          <a:xfrm>
            <a:off x="8964721" y="4026277"/>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0.0</a:t>
            </a:r>
            <a:endParaRPr/>
          </a:p>
        </p:txBody>
      </p:sp>
      <p:sp>
        <p:nvSpPr>
          <p:cNvPr id="26" name="TextBox 25">
            <a:extLst>
              <a:ext uri="{FF2B5EF4-FFF2-40B4-BE49-F238E27FC236}">
                <a16:creationId xmlns:a16="http://schemas.microsoft.com/office/drawing/2014/main" id="{7C7E9DEC-5C61-CCD8-3BB1-EE6A6DF63343}"/>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29658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p:tgtEl>
                                          <p:spTgt spid="2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p:tgtEl>
                                          <p:spTgt spid="2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p:tgtEl>
                                          <p:spTgt spid="2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chemeClr val="bg1"/>
                </a:solidFill>
              </a:rPr>
              <a:t>Military Affiliated Students</a:t>
            </a:r>
          </a:p>
        </p:txBody>
      </p:sp>
      <p:pic>
        <p:nvPicPr>
          <p:cNvPr id="13" name="Picture 12" descr="A blue and red logo&#10;&#10;Description automatically generated">
            <a:extLst>
              <a:ext uri="{FF2B5EF4-FFF2-40B4-BE49-F238E27FC236}">
                <a16:creationId xmlns:a16="http://schemas.microsoft.com/office/drawing/2014/main" id="{A8FF65C8-3810-4D2C-8C5A-DE06CFE7C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AD08A5A0-F8A1-50C2-C67D-46A3777F331F}"/>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14" name="Rectangle: Rounded Corners 13">
            <a:extLst>
              <a:ext uri="{FF2B5EF4-FFF2-40B4-BE49-F238E27FC236}">
                <a16:creationId xmlns:a16="http://schemas.microsoft.com/office/drawing/2014/main" id="{5540E4AA-B0F2-8E0F-C2FB-D099804A504D}"/>
              </a:ext>
            </a:extLst>
          </p:cNvPr>
          <p:cNvSpPr/>
          <p:nvPr/>
        </p:nvSpPr>
        <p:spPr>
          <a:xfrm>
            <a:off x="768236" y="2402270"/>
            <a:ext cx="5155475" cy="2542903"/>
          </a:xfrm>
          <a:prstGeom prst="roundRect">
            <a:avLst>
              <a:gd name="adj" fmla="val 7763"/>
            </a:avLst>
          </a:prstGeom>
          <a:solidFill>
            <a:srgbClr val="0030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mn-ea"/>
                <a:cs typeface="+mn-cs"/>
              </a:rPr>
              <a:t>  Military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mn-ea"/>
                <a:cs typeface="+mn-cs"/>
              </a:rPr>
              <a:t>  Affiliated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mn-ea"/>
                <a:cs typeface="+mn-cs"/>
              </a:rPr>
              <a:t>  Students</a:t>
            </a:r>
          </a:p>
        </p:txBody>
      </p:sp>
      <p:pic>
        <p:nvPicPr>
          <p:cNvPr id="15" name="Picture 14">
            <a:extLst>
              <a:ext uri="{FF2B5EF4-FFF2-40B4-BE49-F238E27FC236}">
                <a16:creationId xmlns:a16="http://schemas.microsoft.com/office/drawing/2014/main" id="{111297AA-9847-DF9C-F794-3C38C41E2958}"/>
              </a:ext>
            </a:extLst>
          </p:cNvPr>
          <p:cNvPicPr>
            <a:picLocks noChangeAspect="1"/>
          </p:cNvPicPr>
          <p:nvPr/>
        </p:nvPicPr>
        <p:blipFill>
          <a:blip r:embed="rId6"/>
          <a:stretch>
            <a:fillRect/>
          </a:stretch>
        </p:blipFill>
        <p:spPr>
          <a:xfrm>
            <a:off x="3613908" y="1458914"/>
            <a:ext cx="7933658" cy="44988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675A371C-265E-520C-5177-1BE01638085B}"/>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24190539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1113;p65">
            <a:extLst>
              <a:ext uri="{FF2B5EF4-FFF2-40B4-BE49-F238E27FC236}">
                <a16:creationId xmlns:a16="http://schemas.microsoft.com/office/drawing/2014/main" id="{5616E638-1A2A-B4A8-4A97-66723E0412FE}"/>
              </a:ext>
            </a:extLst>
          </p:cNvPr>
          <p:cNvSpPr/>
          <p:nvPr/>
        </p:nvSpPr>
        <p:spPr>
          <a:xfrm>
            <a:off x="6330552" y="5779844"/>
            <a:ext cx="699247" cy="554795"/>
          </a:xfrm>
          <a:prstGeom prst="rect">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 name="Google Shape;1114;p65">
            <a:extLst>
              <a:ext uri="{FF2B5EF4-FFF2-40B4-BE49-F238E27FC236}">
                <a16:creationId xmlns:a16="http://schemas.microsoft.com/office/drawing/2014/main" id="{A2E9AA4C-7EFB-26D7-08AB-7BCA8044A408}"/>
              </a:ext>
            </a:extLst>
          </p:cNvPr>
          <p:cNvGrpSpPr/>
          <p:nvPr/>
        </p:nvGrpSpPr>
        <p:grpSpPr>
          <a:xfrm>
            <a:off x="0" y="1162478"/>
            <a:ext cx="12192000" cy="5268149"/>
            <a:chOff x="0" y="1162478"/>
            <a:chExt cx="12192000" cy="5268149"/>
          </a:xfrm>
        </p:grpSpPr>
        <p:grpSp>
          <p:nvGrpSpPr>
            <p:cNvPr id="9" name="Google Shape;1115;p65">
              <a:extLst>
                <a:ext uri="{FF2B5EF4-FFF2-40B4-BE49-F238E27FC236}">
                  <a16:creationId xmlns:a16="http://schemas.microsoft.com/office/drawing/2014/main" id="{707E0269-BC6B-4814-3480-8E8DD3E6FFF2}"/>
                </a:ext>
              </a:extLst>
            </p:cNvPr>
            <p:cNvGrpSpPr/>
            <p:nvPr/>
          </p:nvGrpSpPr>
          <p:grpSpPr>
            <a:xfrm>
              <a:off x="0" y="1162478"/>
              <a:ext cx="12192000" cy="5268149"/>
              <a:chOff x="0" y="1162478"/>
              <a:chExt cx="12192000" cy="5268149"/>
            </a:xfrm>
          </p:grpSpPr>
          <p:grpSp>
            <p:nvGrpSpPr>
              <p:cNvPr id="35" name="Google Shape;1116;p65">
                <a:extLst>
                  <a:ext uri="{FF2B5EF4-FFF2-40B4-BE49-F238E27FC236}">
                    <a16:creationId xmlns:a16="http://schemas.microsoft.com/office/drawing/2014/main" id="{73B105EB-A682-2141-2EAB-6994AD156296}"/>
                  </a:ext>
                </a:extLst>
              </p:cNvPr>
              <p:cNvGrpSpPr/>
              <p:nvPr/>
            </p:nvGrpSpPr>
            <p:grpSpPr>
              <a:xfrm>
                <a:off x="0" y="1162478"/>
                <a:ext cx="12192000" cy="5268149"/>
                <a:chOff x="0" y="1162478"/>
                <a:chExt cx="12192000" cy="5268149"/>
              </a:xfrm>
            </p:grpSpPr>
            <p:pic>
              <p:nvPicPr>
                <p:cNvPr id="40" name="Google Shape;1117;p65">
                  <a:extLst>
                    <a:ext uri="{FF2B5EF4-FFF2-40B4-BE49-F238E27FC236}">
                      <a16:creationId xmlns:a16="http://schemas.microsoft.com/office/drawing/2014/main" id="{36DB87A6-5971-6437-D36C-3C351C3AEF8F}"/>
                    </a:ext>
                  </a:extLst>
                </p:cNvPr>
                <p:cNvPicPr preferRelativeResize="0"/>
                <p:nvPr/>
              </p:nvPicPr>
              <p:blipFill rotWithShape="1">
                <a:blip r:embed="rId5">
                  <a:alphaModFix/>
                </a:blip>
                <a:srcRect/>
                <a:stretch/>
              </p:blipFill>
              <p:spPr>
                <a:xfrm>
                  <a:off x="0" y="1162478"/>
                  <a:ext cx="12192000" cy="5268149"/>
                </a:xfrm>
                <a:prstGeom prst="rect">
                  <a:avLst/>
                </a:prstGeom>
                <a:noFill/>
                <a:ln>
                  <a:noFill/>
                </a:ln>
              </p:spPr>
            </p:pic>
            <p:sp>
              <p:nvSpPr>
                <p:cNvPr id="41" name="Google Shape;1118;p65">
                  <a:extLst>
                    <a:ext uri="{FF2B5EF4-FFF2-40B4-BE49-F238E27FC236}">
                      <a16:creationId xmlns:a16="http://schemas.microsoft.com/office/drawing/2014/main" id="{5F71E2A8-D911-DAF0-7F85-3FEB35C0C883}"/>
                    </a:ext>
                  </a:extLst>
                </p:cNvPr>
                <p:cNvSpPr txBox="1"/>
                <p:nvPr/>
              </p:nvSpPr>
              <p:spPr>
                <a:xfrm>
                  <a:off x="806826" y="4035244"/>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42" name="Google Shape;1119;p65">
                  <a:extLst>
                    <a:ext uri="{FF2B5EF4-FFF2-40B4-BE49-F238E27FC236}">
                      <a16:creationId xmlns:a16="http://schemas.microsoft.com/office/drawing/2014/main" id="{8706C889-A94B-0F5A-2FB8-74D275F3D3D7}"/>
                    </a:ext>
                  </a:extLst>
                </p:cNvPr>
                <p:cNvSpPr txBox="1"/>
                <p:nvPr/>
              </p:nvSpPr>
              <p:spPr>
                <a:xfrm>
                  <a:off x="1783984" y="4035243"/>
                  <a:ext cx="851646"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Faculty</a:t>
                  </a:r>
                  <a:endParaRPr/>
                </a:p>
              </p:txBody>
            </p:sp>
            <p:sp>
              <p:nvSpPr>
                <p:cNvPr id="43" name="Google Shape;1120;p65">
                  <a:extLst>
                    <a:ext uri="{FF2B5EF4-FFF2-40B4-BE49-F238E27FC236}">
                      <a16:creationId xmlns:a16="http://schemas.microsoft.com/office/drawing/2014/main" id="{2CCFF5C6-92AD-789A-9B11-C5D6580BA007}"/>
                    </a:ext>
                  </a:extLst>
                </p:cNvPr>
                <p:cNvSpPr txBox="1"/>
                <p:nvPr/>
              </p:nvSpPr>
              <p:spPr>
                <a:xfrm>
                  <a:off x="4419614" y="4035244"/>
                  <a:ext cx="1452268"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sp>
              <p:nvSpPr>
                <p:cNvPr id="44" name="Google Shape;1121;p65">
                  <a:extLst>
                    <a:ext uri="{FF2B5EF4-FFF2-40B4-BE49-F238E27FC236}">
                      <a16:creationId xmlns:a16="http://schemas.microsoft.com/office/drawing/2014/main" id="{87BE769B-6406-4C18-8BF2-F086AD61BA34}"/>
                    </a:ext>
                  </a:extLst>
                </p:cNvPr>
                <p:cNvSpPr txBox="1"/>
                <p:nvPr/>
              </p:nvSpPr>
              <p:spPr>
                <a:xfrm>
                  <a:off x="8964721" y="4039202"/>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45" name="Google Shape;1122;p65">
                  <a:extLst>
                    <a:ext uri="{FF2B5EF4-FFF2-40B4-BE49-F238E27FC236}">
                      <a16:creationId xmlns:a16="http://schemas.microsoft.com/office/drawing/2014/main" id="{8CDCC89D-BE7C-D178-6F53-C312CD5363FD}"/>
                    </a:ext>
                  </a:extLst>
                </p:cNvPr>
                <p:cNvPicPr preferRelativeResize="0"/>
                <p:nvPr/>
              </p:nvPicPr>
              <p:blipFill rotWithShape="1">
                <a:blip r:embed="rId6">
                  <a:alphaModFix/>
                </a:blip>
                <a:srcRect/>
                <a:stretch/>
              </p:blipFill>
              <p:spPr>
                <a:xfrm>
                  <a:off x="11646753" y="4029540"/>
                  <a:ext cx="236240" cy="205758"/>
                </a:xfrm>
                <a:prstGeom prst="rect">
                  <a:avLst/>
                </a:prstGeom>
                <a:noFill/>
                <a:ln>
                  <a:noFill/>
                </a:ln>
              </p:spPr>
            </p:pic>
          </p:grpSp>
          <p:sp>
            <p:nvSpPr>
              <p:cNvPr id="36" name="Google Shape;1123;p65">
                <a:extLst>
                  <a:ext uri="{FF2B5EF4-FFF2-40B4-BE49-F238E27FC236}">
                    <a16:creationId xmlns:a16="http://schemas.microsoft.com/office/drawing/2014/main" id="{EE2E3B41-B507-E151-CCB7-6A0DA8DAEA03}"/>
                  </a:ext>
                </a:extLst>
              </p:cNvPr>
              <p:cNvSpPr txBox="1"/>
              <p:nvPr/>
            </p:nvSpPr>
            <p:spPr>
              <a:xfrm>
                <a:off x="735104" y="4026278"/>
                <a:ext cx="851646"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37" name="Google Shape;1124;p65">
                <a:extLst>
                  <a:ext uri="{FF2B5EF4-FFF2-40B4-BE49-F238E27FC236}">
                    <a16:creationId xmlns:a16="http://schemas.microsoft.com/office/drawing/2014/main" id="{5ABDA2EB-EFB1-9D69-F72F-3758B7DD947A}"/>
                  </a:ext>
                </a:extLst>
              </p:cNvPr>
              <p:cNvSpPr txBox="1"/>
              <p:nvPr/>
            </p:nvSpPr>
            <p:spPr>
              <a:xfrm>
                <a:off x="1712262" y="4026277"/>
                <a:ext cx="986110"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Articulation Officer</a:t>
                </a:r>
                <a:endParaRPr/>
              </a:p>
            </p:txBody>
          </p:sp>
          <p:sp>
            <p:nvSpPr>
              <p:cNvPr id="38" name="Google Shape;1125;p65">
                <a:extLst>
                  <a:ext uri="{FF2B5EF4-FFF2-40B4-BE49-F238E27FC236}">
                    <a16:creationId xmlns:a16="http://schemas.microsoft.com/office/drawing/2014/main" id="{96866EBA-4258-16CE-F180-4D8929E6FF15}"/>
                  </a:ext>
                </a:extLst>
              </p:cNvPr>
              <p:cNvSpPr txBox="1"/>
              <p:nvPr/>
            </p:nvSpPr>
            <p:spPr>
              <a:xfrm>
                <a:off x="4347892" y="4026278"/>
                <a:ext cx="1452268"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pic>
            <p:nvPicPr>
              <p:cNvPr id="39" name="Google Shape;1126;p65">
                <a:extLst>
                  <a:ext uri="{FF2B5EF4-FFF2-40B4-BE49-F238E27FC236}">
                    <a16:creationId xmlns:a16="http://schemas.microsoft.com/office/drawing/2014/main" id="{4B00BEFB-5148-D008-4D12-412B5AA82C6B}"/>
                  </a:ext>
                </a:extLst>
              </p:cNvPr>
              <p:cNvPicPr preferRelativeResize="0"/>
              <p:nvPr/>
            </p:nvPicPr>
            <p:blipFill rotWithShape="1">
              <a:blip r:embed="rId6">
                <a:alphaModFix/>
              </a:blip>
              <a:srcRect/>
              <a:stretch/>
            </p:blipFill>
            <p:spPr>
              <a:xfrm>
                <a:off x="11655716" y="4020574"/>
                <a:ext cx="236240" cy="205758"/>
              </a:xfrm>
              <a:prstGeom prst="rect">
                <a:avLst/>
              </a:prstGeom>
              <a:noFill/>
              <a:ln>
                <a:noFill/>
              </a:ln>
            </p:spPr>
          </p:pic>
        </p:grpSp>
        <p:sp>
          <p:nvSpPr>
            <p:cNvPr id="10" name="Google Shape;1127;p65">
              <a:extLst>
                <a:ext uri="{FF2B5EF4-FFF2-40B4-BE49-F238E27FC236}">
                  <a16:creationId xmlns:a16="http://schemas.microsoft.com/office/drawing/2014/main" id="{551AC895-8C61-DB61-BA8D-47B4DC4B75C3}"/>
                </a:ext>
              </a:extLst>
            </p:cNvPr>
            <p:cNvSpPr txBox="1"/>
            <p:nvPr/>
          </p:nvSpPr>
          <p:spPr>
            <a:xfrm>
              <a:off x="824754" y="4026277"/>
              <a:ext cx="851646"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11" name="Google Shape;1128;p65">
              <a:extLst>
                <a:ext uri="{FF2B5EF4-FFF2-40B4-BE49-F238E27FC236}">
                  <a16:creationId xmlns:a16="http://schemas.microsoft.com/office/drawing/2014/main" id="{A5C47431-EDB7-8D2F-E72C-3F329CD14037}"/>
                </a:ext>
              </a:extLst>
            </p:cNvPr>
            <p:cNvSpPr txBox="1"/>
            <p:nvPr/>
          </p:nvSpPr>
          <p:spPr>
            <a:xfrm>
              <a:off x="1703299" y="4026276"/>
              <a:ext cx="986110"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Implementation</a:t>
              </a:r>
              <a:endParaRPr/>
            </a:p>
          </p:txBody>
        </p:sp>
        <p:sp>
          <p:nvSpPr>
            <p:cNvPr id="12" name="Google Shape;1129;p65">
              <a:extLst>
                <a:ext uri="{FF2B5EF4-FFF2-40B4-BE49-F238E27FC236}">
                  <a16:creationId xmlns:a16="http://schemas.microsoft.com/office/drawing/2014/main" id="{8C76BC87-FAA5-57E9-9324-8F36761F60D5}"/>
                </a:ext>
              </a:extLst>
            </p:cNvPr>
            <p:cNvSpPr txBox="1"/>
            <p:nvPr/>
          </p:nvSpPr>
          <p:spPr>
            <a:xfrm>
              <a:off x="4419614" y="4026277"/>
              <a:ext cx="1452268"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AERO-024 Aircraft Powerplants</a:t>
              </a:r>
              <a:endParaRPr/>
            </a:p>
          </p:txBody>
        </p:sp>
        <p:sp>
          <p:nvSpPr>
            <p:cNvPr id="13" name="Google Shape;1130;p65">
              <a:extLst>
                <a:ext uri="{FF2B5EF4-FFF2-40B4-BE49-F238E27FC236}">
                  <a16:creationId xmlns:a16="http://schemas.microsoft.com/office/drawing/2014/main" id="{079DE9ED-9B82-CC23-1BB3-1A098CF93C57}"/>
                </a:ext>
              </a:extLst>
            </p:cNvPr>
            <p:cNvSpPr txBox="1"/>
            <p:nvPr/>
          </p:nvSpPr>
          <p:spPr>
            <a:xfrm>
              <a:off x="9681897" y="4039200"/>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15" name="Google Shape;1131;p65">
              <a:extLst>
                <a:ext uri="{FF2B5EF4-FFF2-40B4-BE49-F238E27FC236}">
                  <a16:creationId xmlns:a16="http://schemas.microsoft.com/office/drawing/2014/main" id="{5B6F3439-2154-826C-AF7E-562F0E508900}"/>
                </a:ext>
              </a:extLst>
            </p:cNvPr>
            <p:cNvPicPr preferRelativeResize="0"/>
            <p:nvPr/>
          </p:nvPicPr>
          <p:blipFill rotWithShape="1">
            <a:blip r:embed="rId7">
              <a:alphaModFix/>
            </a:blip>
            <a:srcRect/>
            <a:stretch/>
          </p:blipFill>
          <p:spPr>
            <a:xfrm>
              <a:off x="11639132" y="4010635"/>
              <a:ext cx="243861" cy="228620"/>
            </a:xfrm>
            <a:prstGeom prst="rect">
              <a:avLst/>
            </a:prstGeom>
            <a:noFill/>
            <a:ln>
              <a:noFill/>
            </a:ln>
          </p:spPr>
        </p:pic>
        <p:sp>
          <p:nvSpPr>
            <p:cNvPr id="16" name="Google Shape;1132;p65">
              <a:extLst>
                <a:ext uri="{FF2B5EF4-FFF2-40B4-BE49-F238E27FC236}">
                  <a16:creationId xmlns:a16="http://schemas.microsoft.com/office/drawing/2014/main" id="{ABA47A7B-DD22-4577-A9DE-4B4F53485094}"/>
                </a:ext>
              </a:extLst>
            </p:cNvPr>
            <p:cNvSpPr txBox="1"/>
            <p:nvPr/>
          </p:nvSpPr>
          <p:spPr>
            <a:xfrm>
              <a:off x="8964721" y="4026277"/>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0.0</a:t>
              </a:r>
              <a:endParaRPr/>
            </a:p>
          </p:txBody>
        </p:sp>
        <p:sp>
          <p:nvSpPr>
            <p:cNvPr id="17" name="Google Shape;1133;p65">
              <a:extLst>
                <a:ext uri="{FF2B5EF4-FFF2-40B4-BE49-F238E27FC236}">
                  <a16:creationId xmlns:a16="http://schemas.microsoft.com/office/drawing/2014/main" id="{C686DEDF-F68F-4EF2-7D76-8A6E35386F55}"/>
                </a:ext>
              </a:extLst>
            </p:cNvPr>
            <p:cNvSpPr txBox="1"/>
            <p:nvPr/>
          </p:nvSpPr>
          <p:spPr>
            <a:xfrm>
              <a:off x="833719" y="4718769"/>
              <a:ext cx="851646"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Course Credit (1)</a:t>
              </a:r>
              <a:endParaRPr/>
            </a:p>
          </p:txBody>
        </p:sp>
        <p:sp>
          <p:nvSpPr>
            <p:cNvPr id="18" name="Google Shape;1134;p65">
              <a:extLst>
                <a:ext uri="{FF2B5EF4-FFF2-40B4-BE49-F238E27FC236}">
                  <a16:creationId xmlns:a16="http://schemas.microsoft.com/office/drawing/2014/main" id="{B8E91E13-3CC5-61B6-4286-118C7B70E768}"/>
                </a:ext>
              </a:extLst>
            </p:cNvPr>
            <p:cNvSpPr txBox="1"/>
            <p:nvPr/>
          </p:nvSpPr>
          <p:spPr>
            <a:xfrm>
              <a:off x="1712264" y="4718768"/>
              <a:ext cx="986110"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Implementation</a:t>
              </a:r>
              <a:endParaRPr/>
            </a:p>
          </p:txBody>
        </p:sp>
        <p:sp>
          <p:nvSpPr>
            <p:cNvPr id="19" name="Google Shape;1135;p65">
              <a:extLst>
                <a:ext uri="{FF2B5EF4-FFF2-40B4-BE49-F238E27FC236}">
                  <a16:creationId xmlns:a16="http://schemas.microsoft.com/office/drawing/2014/main" id="{BF8C5990-6536-7EE6-080A-936EE77DD695}"/>
                </a:ext>
              </a:extLst>
            </p:cNvPr>
            <p:cNvSpPr txBox="1"/>
            <p:nvPr/>
          </p:nvSpPr>
          <p:spPr>
            <a:xfrm>
              <a:off x="4428579" y="4718769"/>
              <a:ext cx="1452268"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AERO-021 Aviation Fundamenta</a:t>
              </a:r>
              <a:endParaRPr/>
            </a:p>
          </p:txBody>
        </p:sp>
        <p:sp>
          <p:nvSpPr>
            <p:cNvPr id="20" name="Google Shape;1136;p65">
              <a:extLst>
                <a:ext uri="{FF2B5EF4-FFF2-40B4-BE49-F238E27FC236}">
                  <a16:creationId xmlns:a16="http://schemas.microsoft.com/office/drawing/2014/main" id="{EBE74B01-04BF-74E6-AD5C-5FA9C7C44B5E}"/>
                </a:ext>
              </a:extLst>
            </p:cNvPr>
            <p:cNvSpPr txBox="1"/>
            <p:nvPr/>
          </p:nvSpPr>
          <p:spPr>
            <a:xfrm>
              <a:off x="9690862" y="4731692"/>
              <a:ext cx="331679" cy="200055"/>
            </a:xfrm>
            <a:prstGeom prst="rect">
              <a:avLst/>
            </a:prstGeom>
            <a:solidFill>
              <a:srgbClr val="CFD8DC"/>
            </a:solidFill>
            <a:ln w="9525" cap="flat" cmpd="sng">
              <a:solidFill>
                <a:srgbClr val="CFD8D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21" name="Google Shape;1137;p65">
              <a:extLst>
                <a:ext uri="{FF2B5EF4-FFF2-40B4-BE49-F238E27FC236}">
                  <a16:creationId xmlns:a16="http://schemas.microsoft.com/office/drawing/2014/main" id="{65C4BF61-D04E-D5A8-0606-6861E3BD0687}"/>
                </a:ext>
              </a:extLst>
            </p:cNvPr>
            <p:cNvPicPr preferRelativeResize="0"/>
            <p:nvPr/>
          </p:nvPicPr>
          <p:blipFill rotWithShape="1">
            <a:blip r:embed="rId7">
              <a:alphaModFix/>
            </a:blip>
            <a:srcRect/>
            <a:stretch/>
          </p:blipFill>
          <p:spPr>
            <a:xfrm>
              <a:off x="11648097" y="4703127"/>
              <a:ext cx="243861" cy="228620"/>
            </a:xfrm>
            <a:prstGeom prst="rect">
              <a:avLst/>
            </a:prstGeom>
            <a:noFill/>
            <a:ln>
              <a:noFill/>
            </a:ln>
          </p:spPr>
        </p:pic>
        <p:sp>
          <p:nvSpPr>
            <p:cNvPr id="22" name="Google Shape;1138;p65">
              <a:extLst>
                <a:ext uri="{FF2B5EF4-FFF2-40B4-BE49-F238E27FC236}">
                  <a16:creationId xmlns:a16="http://schemas.microsoft.com/office/drawing/2014/main" id="{AE99C219-410F-9FEE-8082-3566F4632F3B}"/>
                </a:ext>
              </a:extLst>
            </p:cNvPr>
            <p:cNvSpPr txBox="1"/>
            <p:nvPr/>
          </p:nvSpPr>
          <p:spPr>
            <a:xfrm>
              <a:off x="824754" y="3006912"/>
              <a:ext cx="851646"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Area Credit</a:t>
              </a:r>
              <a:endParaRPr/>
            </a:p>
          </p:txBody>
        </p:sp>
        <p:sp>
          <p:nvSpPr>
            <p:cNvPr id="23" name="Google Shape;1139;p65">
              <a:extLst>
                <a:ext uri="{FF2B5EF4-FFF2-40B4-BE49-F238E27FC236}">
                  <a16:creationId xmlns:a16="http://schemas.microsoft.com/office/drawing/2014/main" id="{3F878738-CD3C-9D0F-138D-6125CD2AC789}"/>
                </a:ext>
              </a:extLst>
            </p:cNvPr>
            <p:cNvSpPr txBox="1"/>
            <p:nvPr/>
          </p:nvSpPr>
          <p:spPr>
            <a:xfrm>
              <a:off x="1703299" y="3006911"/>
              <a:ext cx="986110"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Implementation</a:t>
              </a:r>
              <a:endParaRPr/>
            </a:p>
          </p:txBody>
        </p:sp>
        <p:sp>
          <p:nvSpPr>
            <p:cNvPr id="24" name="Google Shape;1140;p65">
              <a:extLst>
                <a:ext uri="{FF2B5EF4-FFF2-40B4-BE49-F238E27FC236}">
                  <a16:creationId xmlns:a16="http://schemas.microsoft.com/office/drawing/2014/main" id="{6D76D343-FA51-75A6-9484-A16F7B397345}"/>
                </a:ext>
              </a:extLst>
            </p:cNvPr>
            <p:cNvSpPr txBox="1"/>
            <p:nvPr/>
          </p:nvSpPr>
          <p:spPr>
            <a:xfrm>
              <a:off x="4419614" y="3006912"/>
              <a:ext cx="1452268"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CSU GE-A1 – Oral Communicatio</a:t>
              </a:r>
              <a:endParaRPr/>
            </a:p>
          </p:txBody>
        </p:sp>
        <p:sp>
          <p:nvSpPr>
            <p:cNvPr id="25" name="Google Shape;1141;p65">
              <a:extLst>
                <a:ext uri="{FF2B5EF4-FFF2-40B4-BE49-F238E27FC236}">
                  <a16:creationId xmlns:a16="http://schemas.microsoft.com/office/drawing/2014/main" id="{D4D9074F-ED0A-C7A2-B490-E101563DD32C}"/>
                </a:ext>
              </a:extLst>
            </p:cNvPr>
            <p:cNvSpPr txBox="1"/>
            <p:nvPr/>
          </p:nvSpPr>
          <p:spPr>
            <a:xfrm>
              <a:off x="9681897" y="3019835"/>
              <a:ext cx="331679"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26" name="Google Shape;1142;p65">
              <a:extLst>
                <a:ext uri="{FF2B5EF4-FFF2-40B4-BE49-F238E27FC236}">
                  <a16:creationId xmlns:a16="http://schemas.microsoft.com/office/drawing/2014/main" id="{9674E190-C7B1-7AD7-5927-C98D0D4F156D}"/>
                </a:ext>
              </a:extLst>
            </p:cNvPr>
            <p:cNvPicPr preferRelativeResize="0"/>
            <p:nvPr/>
          </p:nvPicPr>
          <p:blipFill rotWithShape="1">
            <a:blip r:embed="rId8">
              <a:alphaModFix/>
            </a:blip>
            <a:srcRect/>
            <a:stretch/>
          </p:blipFill>
          <p:spPr>
            <a:xfrm>
              <a:off x="11636188" y="3000703"/>
              <a:ext cx="243861" cy="234829"/>
            </a:xfrm>
            <a:prstGeom prst="rect">
              <a:avLst/>
            </a:prstGeom>
            <a:noFill/>
            <a:ln>
              <a:noFill/>
            </a:ln>
          </p:spPr>
        </p:pic>
        <p:sp>
          <p:nvSpPr>
            <p:cNvPr id="27" name="Google Shape;1143;p65">
              <a:extLst>
                <a:ext uri="{FF2B5EF4-FFF2-40B4-BE49-F238E27FC236}">
                  <a16:creationId xmlns:a16="http://schemas.microsoft.com/office/drawing/2014/main" id="{CF280E1B-926C-FA9C-0659-BF873B3AEBB6}"/>
                </a:ext>
              </a:extLst>
            </p:cNvPr>
            <p:cNvSpPr/>
            <p:nvPr/>
          </p:nvSpPr>
          <p:spPr>
            <a:xfrm>
              <a:off x="11403114" y="2839411"/>
              <a:ext cx="484094" cy="45719"/>
            </a:xfrm>
            <a:prstGeom prst="rect">
              <a:avLst/>
            </a:prstGeom>
            <a:solidFill>
              <a:srgbClr val="CFD8DC"/>
            </a:solidFill>
            <a:ln w="19050" cap="flat" cmpd="sng">
              <a:solidFill>
                <a:srgbClr val="CFD8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 name="Google Shape;1144;p65">
              <a:extLst>
                <a:ext uri="{FF2B5EF4-FFF2-40B4-BE49-F238E27FC236}">
                  <a16:creationId xmlns:a16="http://schemas.microsoft.com/office/drawing/2014/main" id="{A87BDE85-CCBA-6BED-EEF6-904215507FEC}"/>
                </a:ext>
              </a:extLst>
            </p:cNvPr>
            <p:cNvPicPr preferRelativeResize="0"/>
            <p:nvPr/>
          </p:nvPicPr>
          <p:blipFill rotWithShape="1">
            <a:blip r:embed="rId9">
              <a:alphaModFix/>
            </a:blip>
            <a:srcRect/>
            <a:stretch/>
          </p:blipFill>
          <p:spPr>
            <a:xfrm>
              <a:off x="11608647" y="3297600"/>
              <a:ext cx="312447" cy="236240"/>
            </a:xfrm>
            <a:prstGeom prst="rect">
              <a:avLst/>
            </a:prstGeom>
            <a:noFill/>
            <a:ln>
              <a:noFill/>
            </a:ln>
          </p:spPr>
        </p:pic>
        <p:pic>
          <p:nvPicPr>
            <p:cNvPr id="29" name="Google Shape;1145;p65">
              <a:extLst>
                <a:ext uri="{FF2B5EF4-FFF2-40B4-BE49-F238E27FC236}">
                  <a16:creationId xmlns:a16="http://schemas.microsoft.com/office/drawing/2014/main" id="{14F39D6C-C180-4731-58CB-2E0AAF8280BB}"/>
                </a:ext>
              </a:extLst>
            </p:cNvPr>
            <p:cNvPicPr preferRelativeResize="0"/>
            <p:nvPr/>
          </p:nvPicPr>
          <p:blipFill rotWithShape="1">
            <a:blip r:embed="rId10">
              <a:alphaModFix/>
            </a:blip>
            <a:srcRect/>
            <a:stretch/>
          </p:blipFill>
          <p:spPr>
            <a:xfrm>
              <a:off x="11600329" y="3655276"/>
              <a:ext cx="327688" cy="243861"/>
            </a:xfrm>
            <a:prstGeom prst="rect">
              <a:avLst/>
            </a:prstGeom>
            <a:noFill/>
            <a:ln>
              <a:noFill/>
            </a:ln>
          </p:spPr>
        </p:pic>
        <p:sp>
          <p:nvSpPr>
            <p:cNvPr id="30" name="Google Shape;1146;p65">
              <a:extLst>
                <a:ext uri="{FF2B5EF4-FFF2-40B4-BE49-F238E27FC236}">
                  <a16:creationId xmlns:a16="http://schemas.microsoft.com/office/drawing/2014/main" id="{4E1A7787-5FDD-2D6B-263C-77E4BD07C067}"/>
                </a:ext>
              </a:extLst>
            </p:cNvPr>
            <p:cNvSpPr txBox="1"/>
            <p:nvPr/>
          </p:nvSpPr>
          <p:spPr>
            <a:xfrm>
              <a:off x="824754" y="4340674"/>
              <a:ext cx="851646"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Elective Credit</a:t>
              </a:r>
              <a:endParaRPr/>
            </a:p>
          </p:txBody>
        </p:sp>
        <p:sp>
          <p:nvSpPr>
            <p:cNvPr id="31" name="Google Shape;1147;p65">
              <a:extLst>
                <a:ext uri="{FF2B5EF4-FFF2-40B4-BE49-F238E27FC236}">
                  <a16:creationId xmlns:a16="http://schemas.microsoft.com/office/drawing/2014/main" id="{D9F6607F-1F4E-E1E9-7F7A-D8D19D8ED618}"/>
                </a:ext>
              </a:extLst>
            </p:cNvPr>
            <p:cNvSpPr txBox="1"/>
            <p:nvPr/>
          </p:nvSpPr>
          <p:spPr>
            <a:xfrm>
              <a:off x="1703299" y="4340673"/>
              <a:ext cx="986110"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Implementation</a:t>
              </a:r>
              <a:endParaRPr/>
            </a:p>
          </p:txBody>
        </p:sp>
        <p:sp>
          <p:nvSpPr>
            <p:cNvPr id="32" name="Google Shape;1148;p65">
              <a:extLst>
                <a:ext uri="{FF2B5EF4-FFF2-40B4-BE49-F238E27FC236}">
                  <a16:creationId xmlns:a16="http://schemas.microsoft.com/office/drawing/2014/main" id="{C3A3C030-7738-0768-AF59-99D4AB456F9A}"/>
                </a:ext>
              </a:extLst>
            </p:cNvPr>
            <p:cNvSpPr txBox="1"/>
            <p:nvPr/>
          </p:nvSpPr>
          <p:spPr>
            <a:xfrm>
              <a:off x="4419614" y="4340674"/>
              <a:ext cx="1452268"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CPL-3 Elective Course Credits</a:t>
              </a:r>
              <a:endParaRPr/>
            </a:p>
          </p:txBody>
        </p:sp>
        <p:sp>
          <p:nvSpPr>
            <p:cNvPr id="33" name="Google Shape;1149;p65">
              <a:extLst>
                <a:ext uri="{FF2B5EF4-FFF2-40B4-BE49-F238E27FC236}">
                  <a16:creationId xmlns:a16="http://schemas.microsoft.com/office/drawing/2014/main" id="{EBC54F93-8E46-6997-52CB-3256DBD07743}"/>
                </a:ext>
              </a:extLst>
            </p:cNvPr>
            <p:cNvSpPr txBox="1"/>
            <p:nvPr/>
          </p:nvSpPr>
          <p:spPr>
            <a:xfrm>
              <a:off x="9699827" y="4353597"/>
              <a:ext cx="331679" cy="20005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700" b="1">
                  <a:solidFill>
                    <a:srgbClr val="7F7F7F"/>
                  </a:solidFill>
                  <a:latin typeface="Arial"/>
                  <a:ea typeface="Arial"/>
                  <a:cs typeface="Arial"/>
                  <a:sym typeface="Arial"/>
                </a:rPr>
                <a:t>3.0</a:t>
              </a:r>
              <a:endParaRPr/>
            </a:p>
          </p:txBody>
        </p:sp>
        <p:pic>
          <p:nvPicPr>
            <p:cNvPr id="34" name="Google Shape;1150;p65">
              <a:extLst>
                <a:ext uri="{FF2B5EF4-FFF2-40B4-BE49-F238E27FC236}">
                  <a16:creationId xmlns:a16="http://schemas.microsoft.com/office/drawing/2014/main" id="{8772A853-E2F4-919A-2BAF-5E33AD0488A4}"/>
                </a:ext>
              </a:extLst>
            </p:cNvPr>
            <p:cNvPicPr preferRelativeResize="0"/>
            <p:nvPr/>
          </p:nvPicPr>
          <p:blipFill rotWithShape="1">
            <a:blip r:embed="rId8">
              <a:alphaModFix/>
            </a:blip>
            <a:srcRect/>
            <a:stretch/>
          </p:blipFill>
          <p:spPr>
            <a:xfrm>
              <a:off x="11663083" y="4353597"/>
              <a:ext cx="223993" cy="215697"/>
            </a:xfrm>
            <a:prstGeom prst="rect">
              <a:avLst/>
            </a:prstGeom>
            <a:noFill/>
            <a:ln>
              <a:noFill/>
            </a:ln>
          </p:spPr>
        </p:pic>
      </p:grpSp>
      <p:sp>
        <p:nvSpPr>
          <p:cNvPr id="46" name="TextBox 45">
            <a:extLst>
              <a:ext uri="{FF2B5EF4-FFF2-40B4-BE49-F238E27FC236}">
                <a16:creationId xmlns:a16="http://schemas.microsoft.com/office/drawing/2014/main" id="{DCF3EDCE-BA11-ADA4-224C-283D285F517E}"/>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7084698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grpSp>
        <p:nvGrpSpPr>
          <p:cNvPr id="2" name="Google Shape;1161;p66">
            <a:extLst>
              <a:ext uri="{FF2B5EF4-FFF2-40B4-BE49-F238E27FC236}">
                <a16:creationId xmlns:a16="http://schemas.microsoft.com/office/drawing/2014/main" id="{09D73E48-092B-55DF-4757-ACE0A67429CD}"/>
              </a:ext>
            </a:extLst>
          </p:cNvPr>
          <p:cNvGrpSpPr/>
          <p:nvPr/>
        </p:nvGrpSpPr>
        <p:grpSpPr>
          <a:xfrm>
            <a:off x="0" y="997285"/>
            <a:ext cx="12192000" cy="5580614"/>
            <a:chOff x="0" y="997285"/>
            <a:chExt cx="12192000" cy="5580614"/>
          </a:xfrm>
        </p:grpSpPr>
        <p:grpSp>
          <p:nvGrpSpPr>
            <p:cNvPr id="8" name="Google Shape;1162;p66">
              <a:extLst>
                <a:ext uri="{FF2B5EF4-FFF2-40B4-BE49-F238E27FC236}">
                  <a16:creationId xmlns:a16="http://schemas.microsoft.com/office/drawing/2014/main" id="{C64CA4F1-3311-0EA8-2796-BCE8BBF6776F}"/>
                </a:ext>
              </a:extLst>
            </p:cNvPr>
            <p:cNvGrpSpPr/>
            <p:nvPr/>
          </p:nvGrpSpPr>
          <p:grpSpPr>
            <a:xfrm>
              <a:off x="0" y="997285"/>
              <a:ext cx="12192000" cy="5580614"/>
              <a:chOff x="0" y="997285"/>
              <a:chExt cx="12192000" cy="5580614"/>
            </a:xfrm>
          </p:grpSpPr>
          <p:pic>
            <p:nvPicPr>
              <p:cNvPr id="10" name="Google Shape;1163;p66">
                <a:extLst>
                  <a:ext uri="{FF2B5EF4-FFF2-40B4-BE49-F238E27FC236}">
                    <a16:creationId xmlns:a16="http://schemas.microsoft.com/office/drawing/2014/main" id="{51A7AC37-D78E-B4D1-C9B2-F7C315166D13}"/>
                  </a:ext>
                </a:extLst>
              </p:cNvPr>
              <p:cNvPicPr preferRelativeResize="0"/>
              <p:nvPr/>
            </p:nvPicPr>
            <p:blipFill rotWithShape="1">
              <a:blip r:embed="rId5">
                <a:alphaModFix/>
              </a:blip>
              <a:srcRect/>
              <a:stretch/>
            </p:blipFill>
            <p:spPr>
              <a:xfrm>
                <a:off x="0" y="997285"/>
                <a:ext cx="12192000" cy="5580614"/>
              </a:xfrm>
              <a:prstGeom prst="rect">
                <a:avLst/>
              </a:prstGeom>
              <a:noFill/>
              <a:ln>
                <a:noFill/>
              </a:ln>
            </p:spPr>
          </p:pic>
          <p:sp>
            <p:nvSpPr>
              <p:cNvPr id="11" name="Google Shape;1164;p66">
                <a:extLst>
                  <a:ext uri="{FF2B5EF4-FFF2-40B4-BE49-F238E27FC236}">
                    <a16:creationId xmlns:a16="http://schemas.microsoft.com/office/drawing/2014/main" id="{9DF98E5F-A50B-F5B3-877F-FC5A6BF3335B}"/>
                  </a:ext>
                </a:extLst>
              </p:cNvPr>
              <p:cNvSpPr txBox="1"/>
              <p:nvPr/>
            </p:nvSpPr>
            <p:spPr>
              <a:xfrm>
                <a:off x="11017624" y="2913952"/>
                <a:ext cx="739588" cy="215444"/>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rgbClr val="7F7F7F"/>
                    </a:solidFill>
                    <a:latin typeface="Arial"/>
                    <a:ea typeface="Arial"/>
                    <a:cs typeface="Arial"/>
                    <a:sym typeface="Arial"/>
                  </a:rPr>
                  <a:t>07/30/2024</a:t>
                </a:r>
                <a:endParaRPr/>
              </a:p>
            </p:txBody>
          </p:sp>
        </p:grpSp>
        <p:sp>
          <p:nvSpPr>
            <p:cNvPr id="9" name="Google Shape;1165;p66">
              <a:extLst>
                <a:ext uri="{FF2B5EF4-FFF2-40B4-BE49-F238E27FC236}">
                  <a16:creationId xmlns:a16="http://schemas.microsoft.com/office/drawing/2014/main" id="{0BD5D066-857F-56F4-05DD-CCDA4C576958}"/>
                </a:ext>
              </a:extLst>
            </p:cNvPr>
            <p:cNvSpPr txBox="1"/>
            <p:nvPr/>
          </p:nvSpPr>
          <p:spPr>
            <a:xfrm>
              <a:off x="5585014" y="2913523"/>
              <a:ext cx="421340" cy="23083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a:solidFill>
                    <a:srgbClr val="7F7F7F"/>
                  </a:solidFill>
                  <a:latin typeface="Arial"/>
                  <a:ea typeface="Arial"/>
                  <a:cs typeface="Arial"/>
                  <a:sym typeface="Arial"/>
                </a:rPr>
                <a:t>15.0</a:t>
              </a:r>
              <a:endParaRPr/>
            </a:p>
          </p:txBody>
        </p:sp>
      </p:grpSp>
      <p:sp>
        <p:nvSpPr>
          <p:cNvPr id="12" name="Google Shape;1166;p66">
            <a:extLst>
              <a:ext uri="{FF2B5EF4-FFF2-40B4-BE49-F238E27FC236}">
                <a16:creationId xmlns:a16="http://schemas.microsoft.com/office/drawing/2014/main" id="{F01DF89B-2C13-FF9D-CB9A-1C304DCEEC70}"/>
              </a:ext>
            </a:extLst>
          </p:cNvPr>
          <p:cNvSpPr/>
          <p:nvPr/>
        </p:nvSpPr>
        <p:spPr>
          <a:xfrm>
            <a:off x="1598240" y="2845162"/>
            <a:ext cx="5125741" cy="367553"/>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3" name="Google Shape;1167;p66">
            <a:extLst>
              <a:ext uri="{FF2B5EF4-FFF2-40B4-BE49-F238E27FC236}">
                <a16:creationId xmlns:a16="http://schemas.microsoft.com/office/drawing/2014/main" id="{3A167C3F-98B1-A77E-A3B9-225B7A6463FC}"/>
              </a:ext>
            </a:extLst>
          </p:cNvPr>
          <p:cNvPicPr preferRelativeResize="0"/>
          <p:nvPr/>
        </p:nvPicPr>
        <p:blipFill rotWithShape="1">
          <a:blip r:embed="rId6">
            <a:alphaModFix/>
          </a:blip>
          <a:srcRect/>
          <a:stretch/>
        </p:blipFill>
        <p:spPr>
          <a:xfrm>
            <a:off x="799714" y="2077797"/>
            <a:ext cx="10592572" cy="2269836"/>
          </a:xfrm>
          <a:prstGeom prst="rect">
            <a:avLst/>
          </a:prstGeom>
          <a:noFill/>
          <a:ln>
            <a:noFill/>
          </a:ln>
        </p:spPr>
      </p:pic>
      <p:sp>
        <p:nvSpPr>
          <p:cNvPr id="15" name="Google Shape;1168;p66">
            <a:extLst>
              <a:ext uri="{FF2B5EF4-FFF2-40B4-BE49-F238E27FC236}">
                <a16:creationId xmlns:a16="http://schemas.microsoft.com/office/drawing/2014/main" id="{8077A359-9062-C812-61AA-FD3B6E9789AB}"/>
              </a:ext>
            </a:extLst>
          </p:cNvPr>
          <p:cNvSpPr/>
          <p:nvPr/>
        </p:nvSpPr>
        <p:spPr>
          <a:xfrm>
            <a:off x="799714" y="2867038"/>
            <a:ext cx="10592572" cy="695897"/>
          </a:xfrm>
          <a:prstGeom prst="rect">
            <a:avLst/>
          </a:prstGeom>
          <a:noFill/>
          <a:ln w="5715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6" name="TextBox 15">
            <a:extLst>
              <a:ext uri="{FF2B5EF4-FFF2-40B4-BE49-F238E27FC236}">
                <a16:creationId xmlns:a16="http://schemas.microsoft.com/office/drawing/2014/main" id="{17444C7E-D847-89D3-904E-DC7065AE849F}"/>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58565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1" y="9525"/>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1A46B3-6B35-97B0-2525-75747F0FD37A}"/>
              </a:ext>
            </a:extLst>
          </p:cNvPr>
          <p:cNvSpPr txBox="1"/>
          <p:nvPr/>
        </p:nvSpPr>
        <p:spPr>
          <a:xfrm>
            <a:off x="476249" y="-25068"/>
            <a:ext cx="11239500" cy="769441"/>
          </a:xfrm>
          <a:prstGeom prst="rect">
            <a:avLst/>
          </a:prstGeom>
          <a:noFill/>
        </p:spPr>
        <p:txBody>
          <a:bodyPr wrap="square" lIns="91440" tIns="45720" rIns="91440" bIns="45720" rtlCol="0" anchor="t">
            <a:spAutoFit/>
          </a:bodyPr>
          <a:lstStyle/>
          <a:p>
            <a:pPr algn="ctr"/>
            <a:r>
              <a:rPr lang="en-US" sz="4400">
                <a:solidFill>
                  <a:srgbClr val="FFFFFF"/>
                </a:solidFill>
                <a:latin typeface="Aptos"/>
                <a:ea typeface="Calibri"/>
                <a:cs typeface="Calibri"/>
              </a:rPr>
              <a:t>Demonstration</a:t>
            </a:r>
            <a:endParaRPr lang="en-US"/>
          </a:p>
        </p:txBody>
      </p:sp>
      <p:sp>
        <p:nvSpPr>
          <p:cNvPr id="14" name="TextBox 13">
            <a:extLst>
              <a:ext uri="{FF2B5EF4-FFF2-40B4-BE49-F238E27FC236}">
                <a16:creationId xmlns:a16="http://schemas.microsoft.com/office/drawing/2014/main" id="{630B4671-6600-806E-0765-64EB34642DD6}"/>
              </a:ext>
            </a:extLst>
          </p:cNvPr>
          <p:cNvSpPr txBox="1"/>
          <p:nvPr/>
        </p:nvSpPr>
        <p:spPr>
          <a:xfrm>
            <a:off x="11561523" y="6488482"/>
            <a:ext cx="6346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D1D1D1"/>
                </a:solidFill>
              </a:rPr>
              <a:t>CG</a:t>
            </a:r>
            <a:endParaRPr lang="en-US"/>
          </a:p>
        </p:txBody>
      </p:sp>
      <p:sp>
        <p:nvSpPr>
          <p:cNvPr id="2" name="Google Shape;1178;p67">
            <a:extLst>
              <a:ext uri="{FF2B5EF4-FFF2-40B4-BE49-F238E27FC236}">
                <a16:creationId xmlns:a16="http://schemas.microsoft.com/office/drawing/2014/main" id="{BF306F85-E65A-261B-F616-390C1BF23402}"/>
              </a:ext>
            </a:extLst>
          </p:cNvPr>
          <p:cNvSpPr txBox="1"/>
          <p:nvPr/>
        </p:nvSpPr>
        <p:spPr>
          <a:xfrm>
            <a:off x="11582400" y="6473078"/>
            <a:ext cx="609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2F2F2"/>
                </a:solidFill>
                <a:latin typeface="Arial"/>
                <a:ea typeface="Arial"/>
                <a:cs typeface="Arial"/>
                <a:sym typeface="Arial"/>
              </a:rPr>
              <a:t>CG</a:t>
            </a:r>
            <a:endParaRPr/>
          </a:p>
        </p:txBody>
      </p:sp>
      <p:pic>
        <p:nvPicPr>
          <p:cNvPr id="9" name="Picture 8" descr="A screenshot of a computer&#10;&#10;Description automatically generated">
            <a:extLst>
              <a:ext uri="{FF2B5EF4-FFF2-40B4-BE49-F238E27FC236}">
                <a16:creationId xmlns:a16="http://schemas.microsoft.com/office/drawing/2014/main" id="{6D200BFF-0D90-842B-860E-927B35847DBB}"/>
              </a:ext>
            </a:extLst>
          </p:cNvPr>
          <p:cNvPicPr>
            <a:picLocks noChangeAspect="1"/>
          </p:cNvPicPr>
          <p:nvPr/>
        </p:nvPicPr>
        <p:blipFill>
          <a:blip r:embed="rId5"/>
          <a:stretch>
            <a:fillRect/>
          </a:stretch>
        </p:blipFill>
        <p:spPr>
          <a:xfrm>
            <a:off x="2269920" y="923938"/>
            <a:ext cx="7652160" cy="5871309"/>
          </a:xfrm>
          <a:prstGeom prst="rect">
            <a:avLst/>
          </a:prstGeom>
        </p:spPr>
      </p:pic>
      <p:pic>
        <p:nvPicPr>
          <p:cNvPr id="8" name="Google Shape;1179;p67">
            <a:extLst>
              <a:ext uri="{FF2B5EF4-FFF2-40B4-BE49-F238E27FC236}">
                <a16:creationId xmlns:a16="http://schemas.microsoft.com/office/drawing/2014/main" id="{3D9492E3-247A-50FA-5DAA-FA8735886808}"/>
              </a:ext>
            </a:extLst>
          </p:cNvPr>
          <p:cNvPicPr preferRelativeResize="0"/>
          <p:nvPr/>
        </p:nvPicPr>
        <p:blipFill rotWithShape="1">
          <a:blip r:embed="rId6">
            <a:alphaModFix/>
          </a:blip>
          <a:srcRect/>
          <a:stretch/>
        </p:blipFill>
        <p:spPr>
          <a:xfrm>
            <a:off x="1808876" y="861588"/>
            <a:ext cx="8574243" cy="5871094"/>
          </a:xfrm>
          <a:prstGeom prst="rect">
            <a:avLst/>
          </a:prstGeom>
          <a:noFill/>
          <a:ln>
            <a:noFill/>
          </a:ln>
        </p:spPr>
      </p:pic>
      <p:sp>
        <p:nvSpPr>
          <p:cNvPr id="10" name="TextBox 9">
            <a:extLst>
              <a:ext uri="{FF2B5EF4-FFF2-40B4-BE49-F238E27FC236}">
                <a16:creationId xmlns:a16="http://schemas.microsoft.com/office/drawing/2014/main" id="{B7C8B0A0-6E50-7325-098C-D0405BC542B2}"/>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CG</a:t>
            </a:r>
          </a:p>
        </p:txBody>
      </p:sp>
    </p:spTree>
    <p:extLst>
      <p:ext uri="{BB962C8B-B14F-4D97-AF65-F5344CB8AC3E}">
        <p14:creationId xmlns:p14="http://schemas.microsoft.com/office/powerpoint/2010/main" val="333958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9CEA95-2A13-42B5-62FF-D911EB5F2C39}"/>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5</a:t>
            </a:r>
            <a:r>
              <a:rPr lang="en-US" sz="3600" b="1" baseline="30000">
                <a:solidFill>
                  <a:schemeClr val="bg1"/>
                </a:solidFill>
              </a:rPr>
              <a:t>th</a:t>
            </a:r>
            <a:r>
              <a:rPr lang="en-US" sz="3600" b="1">
                <a:solidFill>
                  <a:schemeClr val="bg1"/>
                </a:solidFill>
              </a:rPr>
              <a:t> Annual CPL Summit </a:t>
            </a:r>
          </a:p>
        </p:txBody>
      </p:sp>
      <p:sp>
        <p:nvSpPr>
          <p:cNvPr id="3" name="TextBox 2">
            <a:extLst>
              <a:ext uri="{FF2B5EF4-FFF2-40B4-BE49-F238E27FC236}">
                <a16:creationId xmlns:a16="http://schemas.microsoft.com/office/drawing/2014/main" id="{F760A582-3656-888B-7999-D29A3BC42EF4}"/>
              </a:ext>
            </a:extLst>
          </p:cNvPr>
          <p:cNvSpPr txBox="1"/>
          <p:nvPr/>
        </p:nvSpPr>
        <p:spPr>
          <a:xfrm>
            <a:off x="11630026" y="6473078"/>
            <a:ext cx="561974" cy="369332"/>
          </a:xfrm>
          <a:prstGeom prst="rect">
            <a:avLst/>
          </a:prstGeom>
          <a:noFill/>
        </p:spPr>
        <p:txBody>
          <a:bodyPr wrap="square" rtlCol="0">
            <a:spAutoFit/>
          </a:bodyPr>
          <a:lstStyle/>
          <a:p>
            <a:r>
              <a:rPr lang="en-US">
                <a:solidFill>
                  <a:schemeClr val="bg1">
                    <a:lumMod val="95000"/>
                  </a:schemeClr>
                </a:solidFill>
              </a:rPr>
              <a:t>ALL</a:t>
            </a:r>
          </a:p>
        </p:txBody>
      </p:sp>
      <p:pic>
        <p:nvPicPr>
          <p:cNvPr id="10" name="Picture 9" descr="A blue and red logo&#10;&#10;Description automatically generated">
            <a:extLst>
              <a:ext uri="{FF2B5EF4-FFF2-40B4-BE49-F238E27FC236}">
                <a16:creationId xmlns:a16="http://schemas.microsoft.com/office/drawing/2014/main" id="{EEED4803-2E05-60D6-BBF8-01E703986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1" name="Content Placeholder 2">
            <a:extLst>
              <a:ext uri="{FF2B5EF4-FFF2-40B4-BE49-F238E27FC236}">
                <a16:creationId xmlns:a16="http://schemas.microsoft.com/office/drawing/2014/main" id="{D85CCEEB-1DAC-DE36-B21C-4958CB830809}"/>
              </a:ext>
            </a:extLst>
          </p:cNvPr>
          <p:cNvSpPr txBox="1">
            <a:spLocks/>
          </p:cNvSpPr>
          <p:nvPr/>
        </p:nvSpPr>
        <p:spPr>
          <a:xfrm>
            <a:off x="508711" y="1020434"/>
            <a:ext cx="11174573" cy="4299280"/>
          </a:xfrm>
          <a:prstGeom prst="rect">
            <a:avLst/>
          </a:prstGeom>
          <a:noFill/>
          <a:ln>
            <a:noFill/>
          </a:ln>
        </p:spPr>
        <p:txBody>
          <a:bodyPr spcFirstLastPara="1" vert="horz" wrap="square" lIns="91440" tIns="45720" rIns="91440" bIns="45720" rtlCol="0" anchor="t" anchorCtr="0">
            <a:normAutofit fontScale="25000" lnSpcReduction="20000"/>
          </a:bodyPr>
          <a:lstStyle>
            <a:lvl1pPr marL="457200" lvl="0" indent="-342900" algn="l" defTabSz="914400" rtl="0" eaLnBrk="1" latinLnBrk="0" hangingPunct="1">
              <a:lnSpc>
                <a:spcPct val="90000"/>
              </a:lnSpc>
              <a:spcBef>
                <a:spcPts val="1000"/>
              </a:spcBef>
              <a:spcAft>
                <a:spcPts val="0"/>
              </a:spcAft>
              <a:buClr>
                <a:srgbClr val="53575A"/>
              </a:buClr>
              <a:buSzPts val="1800"/>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914400" lvl="1"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371600" lvl="2"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828800" lvl="3"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286000" lvl="4"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2300" kern="0">
                <a:solidFill>
                  <a:srgbClr val="1D3865"/>
                </a:solidFill>
                <a:latin typeface="Aptos Display"/>
                <a:ea typeface="Source Sans Pro"/>
                <a:cs typeface="Calibri"/>
              </a:rPr>
              <a:t>REGISTER NOW</a:t>
            </a:r>
          </a:p>
          <a:p>
            <a:pPr marL="0" indent="0" algn="ctr">
              <a:lnSpc>
                <a:spcPct val="100000"/>
              </a:lnSpc>
              <a:spcBef>
                <a:spcPts val="0"/>
              </a:spcBef>
              <a:buNone/>
            </a:pPr>
            <a:endParaRPr lang="en-US" sz="12300" kern="0">
              <a:solidFill>
                <a:srgbClr val="1D3865"/>
              </a:solidFill>
              <a:latin typeface="Aptos Display"/>
              <a:ea typeface="Source Sans Pro"/>
              <a:cs typeface="Calibri"/>
            </a:endParaRPr>
          </a:p>
          <a:p>
            <a:pPr marL="0" indent="0" algn="ctr">
              <a:lnSpc>
                <a:spcPct val="100000"/>
              </a:lnSpc>
              <a:spcBef>
                <a:spcPts val="0"/>
              </a:spcBef>
              <a:buNone/>
            </a:pPr>
            <a:r>
              <a:rPr lang="en-US" sz="12300" kern="0">
                <a:solidFill>
                  <a:srgbClr val="1D3865"/>
                </a:solidFill>
                <a:latin typeface="Aptos Display"/>
                <a:ea typeface="Source Sans Pro"/>
                <a:cs typeface="Calibri"/>
              </a:rPr>
              <a:t>When: November 1</a:t>
            </a:r>
            <a:r>
              <a:rPr lang="en-US" sz="12300" kern="0" baseline="30000">
                <a:solidFill>
                  <a:srgbClr val="1D3865"/>
                </a:solidFill>
                <a:latin typeface="Aptos Display"/>
                <a:ea typeface="Source Sans Pro"/>
                <a:cs typeface="Calibri"/>
              </a:rPr>
              <a:t>st</a:t>
            </a:r>
            <a:r>
              <a:rPr lang="en-US" sz="12300" kern="0">
                <a:solidFill>
                  <a:srgbClr val="1D3865"/>
                </a:solidFill>
                <a:latin typeface="Aptos Display"/>
                <a:ea typeface="Source Sans Pro"/>
                <a:cs typeface="Calibri"/>
              </a:rPr>
              <a:t>, 2024 (Friday)</a:t>
            </a:r>
          </a:p>
          <a:p>
            <a:pPr marL="0" indent="0" algn="ctr">
              <a:lnSpc>
                <a:spcPct val="100000"/>
              </a:lnSpc>
              <a:spcBef>
                <a:spcPts val="0"/>
              </a:spcBef>
              <a:buNone/>
            </a:pPr>
            <a:r>
              <a:rPr lang="en-US" sz="12300" kern="0">
                <a:solidFill>
                  <a:srgbClr val="1D3865"/>
                </a:solidFill>
                <a:latin typeface="Aptos Display"/>
                <a:ea typeface="Source Sans Pro"/>
                <a:cs typeface="Calibri"/>
              </a:rPr>
              <a:t>Time: 8:30AM-12:00PM</a:t>
            </a:r>
          </a:p>
          <a:p>
            <a:pPr marL="0" indent="0" algn="ctr">
              <a:lnSpc>
                <a:spcPct val="100000"/>
              </a:lnSpc>
              <a:spcBef>
                <a:spcPts val="0"/>
              </a:spcBef>
              <a:buNone/>
            </a:pPr>
            <a:r>
              <a:rPr lang="en-US" sz="12300" kern="0">
                <a:solidFill>
                  <a:srgbClr val="1D3865"/>
                </a:solidFill>
                <a:latin typeface="Aptos Display"/>
                <a:ea typeface="Source Sans Pro"/>
                <a:cs typeface="Calibri"/>
              </a:rPr>
              <a:t>Modality: Virtual</a:t>
            </a:r>
          </a:p>
          <a:p>
            <a:pPr marL="0" indent="0">
              <a:lnSpc>
                <a:spcPct val="100000"/>
              </a:lnSpc>
              <a:spcBef>
                <a:spcPts val="0"/>
              </a:spcBef>
              <a:buNone/>
            </a:pPr>
            <a:endParaRPr lang="en-US" sz="8000" kern="0">
              <a:solidFill>
                <a:srgbClr val="1D3865"/>
              </a:solidFill>
              <a:latin typeface="Aptos Display"/>
              <a:ea typeface="Source Sans Pro"/>
              <a:cs typeface="Calibri"/>
            </a:endParaRPr>
          </a:p>
          <a:p>
            <a:pPr marL="0" indent="0">
              <a:lnSpc>
                <a:spcPct val="100000"/>
              </a:lnSpc>
              <a:spcBef>
                <a:spcPts val="0"/>
              </a:spcBef>
              <a:buNone/>
            </a:pPr>
            <a:r>
              <a:rPr lang="en-US" sz="9600" kern="0">
                <a:solidFill>
                  <a:srgbClr val="1D3865"/>
                </a:solidFill>
                <a:latin typeface="Century Gothic"/>
                <a:ea typeface="Source Sans Pro"/>
                <a:cs typeface="Calibri"/>
              </a:rPr>
              <a:t> </a:t>
            </a:r>
            <a:endParaRPr lang="en-US" sz="8000" kern="0">
              <a:solidFill>
                <a:srgbClr val="1D3865"/>
              </a:solidFill>
              <a:latin typeface="Century Gothic"/>
              <a:ea typeface="Source Sans Pro"/>
              <a:cs typeface="Calibri"/>
            </a:endParaRPr>
          </a:p>
          <a:p>
            <a:pPr marL="0" indent="0">
              <a:lnSpc>
                <a:spcPct val="100000"/>
              </a:lnSpc>
              <a:spcBef>
                <a:spcPts val="0"/>
              </a:spcBef>
              <a:buNone/>
            </a:pPr>
            <a:endParaRPr lang="en-US" sz="8000" kern="0">
              <a:solidFill>
                <a:srgbClr val="232333"/>
              </a:solidFill>
              <a:latin typeface="Century Gothic" panose="020B0502020202020204" pitchFamily="34" charset="0"/>
              <a:ea typeface="Source Sans Pro"/>
              <a:cs typeface="Calibri"/>
            </a:endParaRPr>
          </a:p>
          <a:p>
            <a:pPr marL="0" indent="0">
              <a:lnSpc>
                <a:spcPct val="100000"/>
              </a:lnSpc>
              <a:spcBef>
                <a:spcPts val="0"/>
              </a:spcBef>
              <a:buNone/>
            </a:pPr>
            <a:endParaRPr lang="en-US" sz="9600" kern="0">
              <a:solidFill>
                <a:srgbClr val="232333"/>
              </a:solidFill>
              <a:latin typeface="Century Gothic" panose="020B0502020202020204" pitchFamily="34" charset="0"/>
              <a:cs typeface="Calibri"/>
            </a:endParaRPr>
          </a:p>
          <a:p>
            <a:pPr marL="0" indent="0">
              <a:lnSpc>
                <a:spcPct val="100000"/>
              </a:lnSpc>
              <a:spcBef>
                <a:spcPts val="0"/>
              </a:spcBef>
              <a:buNone/>
            </a:pPr>
            <a:endParaRPr lang="en-US" sz="7400" kern="0">
              <a:solidFill>
                <a:srgbClr val="000000"/>
              </a:solidFill>
              <a:cs typeface="Calibri"/>
            </a:endParaRPr>
          </a:p>
          <a:p>
            <a:pPr marL="0" indent="0">
              <a:lnSpc>
                <a:spcPct val="100000"/>
              </a:lnSpc>
              <a:spcBef>
                <a:spcPts val="0"/>
              </a:spcBef>
              <a:buFont typeface="Arial" panose="020B0604020202020204" pitchFamily="34" charset="0"/>
              <a:buNone/>
            </a:pPr>
            <a:endParaRPr lang="en-US" sz="2400" kern="0">
              <a:solidFill>
                <a:srgbClr val="232333"/>
              </a:solidFill>
              <a:cs typeface="Calibri"/>
            </a:endParaRPr>
          </a:p>
          <a:p>
            <a:pPr marL="0" indent="0">
              <a:lnSpc>
                <a:spcPct val="100000"/>
              </a:lnSpc>
              <a:spcBef>
                <a:spcPts val="0"/>
              </a:spcBef>
              <a:buFont typeface="Arial" panose="020B0604020202020204" pitchFamily="34" charset="0"/>
              <a:buNone/>
            </a:pPr>
            <a:r>
              <a:rPr lang="en-US" kern="0">
                <a:solidFill>
                  <a:srgbClr val="232333"/>
                </a:solidFill>
                <a:latin typeface="Source Sans Pro"/>
                <a:ea typeface="Source Sans Pro"/>
                <a:cs typeface="Calibri"/>
              </a:rPr>
              <a:t>    </a:t>
            </a:r>
          </a:p>
          <a:p>
            <a:pPr marL="0" indent="0">
              <a:lnSpc>
                <a:spcPct val="100000"/>
              </a:lnSpc>
              <a:spcBef>
                <a:spcPts val="0"/>
              </a:spcBef>
              <a:buFont typeface="Arial" panose="020B0604020202020204" pitchFamily="34" charset="0"/>
              <a:buNone/>
            </a:pPr>
            <a:r>
              <a:rPr lang="en-US" kern="0">
                <a:solidFill>
                  <a:srgbClr val="232333"/>
                </a:solidFill>
                <a:latin typeface="Calibri"/>
                <a:ea typeface="Source Sans Pro"/>
                <a:cs typeface="Calibri"/>
              </a:rPr>
              <a:t>    </a:t>
            </a:r>
          </a:p>
          <a:p>
            <a:pPr marL="0" indent="0">
              <a:lnSpc>
                <a:spcPct val="100000"/>
              </a:lnSpc>
              <a:spcBef>
                <a:spcPts val="0"/>
              </a:spcBef>
              <a:buFont typeface="Arial" panose="020B0604020202020204" pitchFamily="34" charset="0"/>
              <a:buNone/>
            </a:pPr>
            <a:endParaRPr lang="en-US" kern="0">
              <a:solidFill>
                <a:srgbClr val="232333"/>
              </a:solidFill>
              <a:latin typeface="Calibri"/>
              <a:cs typeface="Calibri"/>
            </a:endParaRPr>
          </a:p>
          <a:p>
            <a:pPr marL="0" indent="0">
              <a:lnSpc>
                <a:spcPct val="100000"/>
              </a:lnSpc>
              <a:spcBef>
                <a:spcPts val="0"/>
              </a:spcBef>
              <a:buFont typeface="Arial" panose="020B0604020202020204" pitchFamily="34" charset="0"/>
              <a:buNone/>
            </a:pPr>
            <a:endParaRPr lang="en-US" sz="2000" kern="0">
              <a:solidFill>
                <a:srgbClr val="232333"/>
              </a:solidFill>
              <a:latin typeface="Calibri"/>
              <a:cs typeface="Calibri"/>
            </a:endParaRPr>
          </a:p>
          <a:p>
            <a:pPr>
              <a:spcBef>
                <a:spcPts val="600"/>
              </a:spcBef>
              <a:spcAft>
                <a:spcPts val="1200"/>
              </a:spcAft>
            </a:pPr>
            <a:endParaRPr lang="en-US" sz="2000" kern="0">
              <a:solidFill>
                <a:srgbClr val="232333"/>
              </a:solidFill>
              <a:latin typeface="Calibri"/>
              <a:cs typeface="Calibri"/>
            </a:endParaRPr>
          </a:p>
          <a:p>
            <a:pPr marL="0" indent="0" algn="ctr">
              <a:buFont typeface="Arial" panose="020B0604020202020204" pitchFamily="34" charset="0"/>
              <a:buNone/>
            </a:pPr>
            <a:endParaRPr lang="en-US" sz="2400">
              <a:solidFill>
                <a:srgbClr val="1D3864"/>
              </a:solidFill>
              <a:cs typeface="Calibri"/>
            </a:endParaRPr>
          </a:p>
          <a:p>
            <a:pPr marL="0" indent="0" algn="ctr">
              <a:buFont typeface="Arial" panose="020B0604020202020204" pitchFamily="34" charset="0"/>
              <a:buNone/>
            </a:pPr>
            <a:endParaRPr lang="en-US" sz="2400">
              <a:solidFill>
                <a:srgbClr val="1D3864"/>
              </a:solidFill>
              <a:cs typeface="Calibri"/>
            </a:endParaRPr>
          </a:p>
          <a:p>
            <a:endParaRPr lang="en-US">
              <a:cs typeface="Calibri" panose="020F0502020204030204"/>
            </a:endParaRPr>
          </a:p>
        </p:txBody>
      </p:sp>
      <p:pic>
        <p:nvPicPr>
          <p:cNvPr id="9" name="Picture 8">
            <a:extLst>
              <a:ext uri="{FF2B5EF4-FFF2-40B4-BE49-F238E27FC236}">
                <a16:creationId xmlns:a16="http://schemas.microsoft.com/office/drawing/2014/main" id="{0DB9A220-5169-6A5F-51E1-E81127814E80}"/>
              </a:ext>
            </a:extLst>
          </p:cNvPr>
          <p:cNvPicPr>
            <a:picLocks noChangeAspect="1"/>
          </p:cNvPicPr>
          <p:nvPr/>
        </p:nvPicPr>
        <p:blipFill>
          <a:blip r:embed="rId5"/>
          <a:stretch>
            <a:fillRect/>
          </a:stretch>
        </p:blipFill>
        <p:spPr>
          <a:xfrm>
            <a:off x="4359449" y="3068728"/>
            <a:ext cx="3473098" cy="3489558"/>
          </a:xfrm>
          <a:prstGeom prst="rect">
            <a:avLst/>
          </a:prstGeom>
        </p:spPr>
      </p:pic>
      <p:sp>
        <p:nvSpPr>
          <p:cNvPr id="2" name="TextBox 1">
            <a:extLst>
              <a:ext uri="{FF2B5EF4-FFF2-40B4-BE49-F238E27FC236}">
                <a16:creationId xmlns:a16="http://schemas.microsoft.com/office/drawing/2014/main" id="{16BD8D28-4C3B-1847-3E29-E3B0787A71FA}"/>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21874566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2">
              <a:duotone>
                <a:schemeClr val="accent1">
                  <a:shade val="45000"/>
                  <a:satMod val="135000"/>
                </a:schemeClr>
                <a:prstClr val="white"/>
              </a:duotone>
              <a:alphaModFix amt="15000"/>
              <a:extLst>
                <a:ext uri="{BEBA8EAE-BF5A-486C-A8C5-ECC9F3942E4B}">
                  <a14:imgProps xmlns:a14="http://schemas.microsoft.com/office/drawing/2010/main">
                    <a14:imgLayer r:embed="rId3">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9CEA95-2A13-42B5-62FF-D911EB5F2C39}"/>
              </a:ext>
            </a:extLst>
          </p:cNvPr>
          <p:cNvSpPr txBox="1"/>
          <p:nvPr/>
        </p:nvSpPr>
        <p:spPr>
          <a:xfrm>
            <a:off x="476249" y="57834"/>
            <a:ext cx="11239500" cy="646331"/>
          </a:xfrm>
          <a:prstGeom prst="rect">
            <a:avLst/>
          </a:prstGeom>
          <a:noFill/>
        </p:spPr>
        <p:txBody>
          <a:bodyPr wrap="square" rtlCol="0">
            <a:spAutoFit/>
          </a:bodyPr>
          <a:lstStyle/>
          <a:p>
            <a:pPr algn="ctr"/>
            <a:r>
              <a:rPr lang="en-US" sz="3600" b="1">
                <a:solidFill>
                  <a:schemeClr val="bg1"/>
                </a:solidFill>
              </a:rPr>
              <a:t> Q&amp;A / Contacts</a:t>
            </a:r>
          </a:p>
        </p:txBody>
      </p:sp>
      <p:sp>
        <p:nvSpPr>
          <p:cNvPr id="3" name="TextBox 2">
            <a:extLst>
              <a:ext uri="{FF2B5EF4-FFF2-40B4-BE49-F238E27FC236}">
                <a16:creationId xmlns:a16="http://schemas.microsoft.com/office/drawing/2014/main" id="{F760A582-3656-888B-7999-D29A3BC42EF4}"/>
              </a:ext>
            </a:extLst>
          </p:cNvPr>
          <p:cNvSpPr txBox="1"/>
          <p:nvPr/>
        </p:nvSpPr>
        <p:spPr>
          <a:xfrm>
            <a:off x="11630026" y="6473078"/>
            <a:ext cx="561974" cy="369332"/>
          </a:xfrm>
          <a:prstGeom prst="rect">
            <a:avLst/>
          </a:prstGeom>
          <a:noFill/>
        </p:spPr>
        <p:txBody>
          <a:bodyPr wrap="square" rtlCol="0">
            <a:spAutoFit/>
          </a:bodyPr>
          <a:lstStyle/>
          <a:p>
            <a:r>
              <a:rPr lang="en-US">
                <a:solidFill>
                  <a:schemeClr val="bg1">
                    <a:lumMod val="95000"/>
                  </a:schemeClr>
                </a:solidFill>
              </a:rPr>
              <a:t>ALL</a:t>
            </a:r>
          </a:p>
        </p:txBody>
      </p:sp>
      <p:pic>
        <p:nvPicPr>
          <p:cNvPr id="10" name="Picture 9" descr="A blue and red logo&#10;&#10;Description automatically generated">
            <a:extLst>
              <a:ext uri="{FF2B5EF4-FFF2-40B4-BE49-F238E27FC236}">
                <a16:creationId xmlns:a16="http://schemas.microsoft.com/office/drawing/2014/main" id="{EEED4803-2E05-60D6-BBF8-01E703986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11" name="Content Placeholder 2">
            <a:extLst>
              <a:ext uri="{FF2B5EF4-FFF2-40B4-BE49-F238E27FC236}">
                <a16:creationId xmlns:a16="http://schemas.microsoft.com/office/drawing/2014/main" id="{D85CCEEB-1DAC-DE36-B21C-4958CB830809}"/>
              </a:ext>
            </a:extLst>
          </p:cNvPr>
          <p:cNvSpPr txBox="1">
            <a:spLocks/>
          </p:cNvSpPr>
          <p:nvPr/>
        </p:nvSpPr>
        <p:spPr>
          <a:xfrm>
            <a:off x="508712" y="919088"/>
            <a:ext cx="11174573" cy="4299280"/>
          </a:xfrm>
          <a:prstGeom prst="rect">
            <a:avLst/>
          </a:prstGeom>
          <a:noFill/>
          <a:ln>
            <a:noFill/>
          </a:ln>
        </p:spPr>
        <p:txBody>
          <a:bodyPr spcFirstLastPara="1" vert="horz" wrap="square" lIns="91440" tIns="45720" rIns="91440" bIns="45720" rtlCol="0" anchor="t" anchorCtr="0">
            <a:normAutofit fontScale="25000" lnSpcReduction="20000"/>
          </a:bodyPr>
          <a:lstStyle>
            <a:lvl1pPr marL="457200" lvl="0" indent="-342900" algn="l" defTabSz="914400" rtl="0" eaLnBrk="1" latinLnBrk="0" hangingPunct="1">
              <a:lnSpc>
                <a:spcPct val="90000"/>
              </a:lnSpc>
              <a:spcBef>
                <a:spcPts val="1000"/>
              </a:spcBef>
              <a:spcAft>
                <a:spcPts val="0"/>
              </a:spcAft>
              <a:buClr>
                <a:srgbClr val="53575A"/>
              </a:buClr>
              <a:buSzPts val="1800"/>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914400" lvl="1"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371600" lvl="2"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828800" lvl="3"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286000" lvl="4"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en-US" sz="9600" kern="0">
              <a:solidFill>
                <a:srgbClr val="232333"/>
              </a:solidFill>
              <a:latin typeface="Aptos Display"/>
              <a:cs typeface="Calibri"/>
            </a:endParaRPr>
          </a:p>
          <a:p>
            <a:pPr marL="0" indent="0">
              <a:lnSpc>
                <a:spcPct val="100000"/>
              </a:lnSpc>
              <a:spcBef>
                <a:spcPts val="0"/>
              </a:spcBef>
              <a:buNone/>
            </a:pPr>
            <a:r>
              <a:rPr lang="en-US" sz="9600" b="1" kern="0">
                <a:solidFill>
                  <a:srgbClr val="1D3865"/>
                </a:solidFill>
                <a:latin typeface="Aptos Display"/>
                <a:ea typeface="Source Sans Pro"/>
                <a:cs typeface="Calibri"/>
              </a:rPr>
              <a:t>Terence  Nelson</a:t>
            </a:r>
          </a:p>
          <a:p>
            <a:pPr marL="0" indent="0">
              <a:lnSpc>
                <a:spcPct val="100000"/>
              </a:lnSpc>
              <a:spcBef>
                <a:spcPts val="0"/>
              </a:spcBef>
              <a:buNone/>
            </a:pPr>
            <a:r>
              <a:rPr lang="en-US" sz="9600" i="1" kern="0">
                <a:solidFill>
                  <a:srgbClr val="1D3865"/>
                </a:solidFill>
                <a:latin typeface="Aptos Display"/>
                <a:ea typeface="Source Sans Pro"/>
                <a:cs typeface="Calibri"/>
              </a:rPr>
              <a:t>Director of Academic and Institutional Partnerships, California MAP Initiative</a:t>
            </a:r>
            <a:endParaRPr lang="en-US" sz="9600" i="1">
              <a:latin typeface="Aptos Display"/>
            </a:endParaRPr>
          </a:p>
          <a:p>
            <a:pPr marL="0" indent="0">
              <a:lnSpc>
                <a:spcPct val="100000"/>
              </a:lnSpc>
              <a:spcBef>
                <a:spcPts val="0"/>
              </a:spcBef>
              <a:buNone/>
            </a:pPr>
            <a:r>
              <a:rPr lang="en-US" sz="9600" kern="0">
                <a:solidFill>
                  <a:srgbClr val="1D3865"/>
                </a:solidFill>
                <a:latin typeface="Aptos Display"/>
                <a:ea typeface="Source Sans Pro"/>
                <a:cs typeface="Calibri"/>
              </a:rPr>
              <a:t>   </a:t>
            </a:r>
            <a:r>
              <a:rPr lang="en-US" sz="8000" kern="0">
                <a:solidFill>
                  <a:srgbClr val="1D3865"/>
                </a:solidFill>
                <a:latin typeface="Aptos Display"/>
                <a:ea typeface="Source Sans Pro"/>
                <a:cs typeface="Calibri"/>
              </a:rPr>
              <a:t> Email: </a:t>
            </a:r>
            <a:r>
              <a:rPr lang="en-US" sz="8000" kern="0">
                <a:solidFill>
                  <a:srgbClr val="000000"/>
                </a:solidFill>
                <a:latin typeface="Aptos Display"/>
                <a:ea typeface="Source Sans Pro"/>
                <a:cs typeface="Calibri"/>
                <a:hlinkClick r:id="rId5"/>
              </a:rPr>
              <a:t>Terence.Nelson@rccd.edu</a:t>
            </a:r>
            <a:r>
              <a:rPr lang="en-US" sz="8000" kern="0">
                <a:solidFill>
                  <a:srgbClr val="0F6CBD"/>
                </a:solidFill>
                <a:latin typeface="Aptos Display"/>
                <a:ea typeface="Source Sans Pro"/>
                <a:cs typeface="Segoe UI"/>
              </a:rPr>
              <a:t> </a:t>
            </a:r>
            <a:r>
              <a:rPr lang="en-US" sz="8000" kern="0">
                <a:solidFill>
                  <a:srgbClr val="232333"/>
                </a:solidFill>
                <a:latin typeface="Aptos Display"/>
                <a:ea typeface="Source Sans Pro"/>
                <a:cs typeface="Calibri"/>
              </a:rPr>
              <a:t> </a:t>
            </a:r>
          </a:p>
          <a:p>
            <a:pPr marL="0" indent="0">
              <a:lnSpc>
                <a:spcPct val="100000"/>
              </a:lnSpc>
              <a:spcBef>
                <a:spcPts val="0"/>
              </a:spcBef>
              <a:buNone/>
            </a:pPr>
            <a:endParaRPr lang="en-US" sz="8000" kern="0">
              <a:solidFill>
                <a:srgbClr val="232333"/>
              </a:solidFill>
              <a:latin typeface="Aptos Display"/>
              <a:ea typeface="Source Sans Pro"/>
              <a:cs typeface="Calibri"/>
            </a:endParaRPr>
          </a:p>
          <a:p>
            <a:pPr marL="0" indent="0">
              <a:lnSpc>
                <a:spcPct val="100000"/>
              </a:lnSpc>
              <a:spcBef>
                <a:spcPts val="0"/>
              </a:spcBef>
              <a:buNone/>
            </a:pPr>
            <a:r>
              <a:rPr lang="en-US" sz="9600" b="1" kern="0">
                <a:solidFill>
                  <a:srgbClr val="1D3865"/>
                </a:solidFill>
                <a:latin typeface="Aptos Display"/>
                <a:ea typeface="Source Sans Pro"/>
                <a:cs typeface="Calibri"/>
              </a:rPr>
              <a:t>Calvin Gloria</a:t>
            </a:r>
            <a:endParaRPr lang="en-US" sz="9600" b="1">
              <a:solidFill>
                <a:srgbClr val="1D3865"/>
              </a:solidFill>
              <a:latin typeface="Aptos Display"/>
              <a:ea typeface="Source Sans Pro"/>
              <a:cs typeface="Calibri"/>
            </a:endParaRPr>
          </a:p>
          <a:p>
            <a:pPr marL="0" indent="0">
              <a:lnSpc>
                <a:spcPct val="100000"/>
              </a:lnSpc>
              <a:spcBef>
                <a:spcPts val="0"/>
              </a:spcBef>
              <a:buNone/>
            </a:pPr>
            <a:r>
              <a:rPr lang="en-US" sz="9600" i="1" kern="0">
                <a:solidFill>
                  <a:srgbClr val="1D3865"/>
                </a:solidFill>
                <a:latin typeface="Aptos Display"/>
                <a:ea typeface="Source Sans Pro"/>
                <a:cs typeface="Calibri"/>
              </a:rPr>
              <a:t>Program Manager, California MAP Initiative</a:t>
            </a:r>
            <a:endParaRPr lang="en-US" sz="9600" i="1">
              <a:solidFill>
                <a:srgbClr val="1D3865"/>
              </a:solidFill>
              <a:latin typeface="Aptos Display"/>
              <a:ea typeface="Source Sans Pro"/>
              <a:cs typeface="Calibri"/>
            </a:endParaRPr>
          </a:p>
          <a:p>
            <a:pPr marL="0" indent="0">
              <a:lnSpc>
                <a:spcPct val="100000"/>
              </a:lnSpc>
              <a:spcBef>
                <a:spcPts val="0"/>
              </a:spcBef>
              <a:buNone/>
            </a:pPr>
            <a:r>
              <a:rPr lang="en-US" sz="8000" kern="0">
                <a:solidFill>
                  <a:srgbClr val="1D3865"/>
                </a:solidFill>
                <a:latin typeface="Aptos Display"/>
                <a:ea typeface="Source Sans Pro"/>
                <a:cs typeface="Calibri"/>
              </a:rPr>
              <a:t>    Email: </a:t>
            </a:r>
            <a:r>
              <a:rPr lang="en-US" sz="8000" kern="0">
                <a:solidFill>
                  <a:srgbClr val="0563C1"/>
                </a:solidFill>
                <a:latin typeface="Aptos Display"/>
                <a:ea typeface="Source Sans Pro"/>
                <a:cs typeface="Calibri"/>
                <a:hlinkClick r:id="rId6"/>
              </a:rPr>
              <a:t>Calvin.Gloria@rccd.edu</a:t>
            </a:r>
            <a:r>
              <a:rPr lang="en-US" sz="8000" kern="0">
                <a:solidFill>
                  <a:srgbClr val="0563C1"/>
                </a:solidFill>
                <a:latin typeface="Aptos Display"/>
                <a:ea typeface="Source Sans Pro"/>
                <a:cs typeface="Calibri"/>
              </a:rPr>
              <a:t> </a:t>
            </a:r>
            <a:endParaRPr lang="en-US" sz="8000" kern="0">
              <a:solidFill>
                <a:srgbClr val="232333"/>
              </a:solidFill>
              <a:latin typeface="Aptos Display"/>
              <a:ea typeface="Source Sans Pro"/>
              <a:cs typeface="Calibri"/>
            </a:endParaRPr>
          </a:p>
          <a:p>
            <a:pPr marL="0" indent="0">
              <a:lnSpc>
                <a:spcPct val="100000"/>
              </a:lnSpc>
              <a:spcBef>
                <a:spcPts val="0"/>
              </a:spcBef>
              <a:buNone/>
            </a:pPr>
            <a:r>
              <a:rPr lang="en-US" sz="9600" kern="0">
                <a:solidFill>
                  <a:srgbClr val="1D3865"/>
                </a:solidFill>
                <a:latin typeface="Aptos Display"/>
                <a:ea typeface="Source Sans Pro"/>
                <a:cs typeface="Calibri"/>
              </a:rPr>
              <a:t> </a:t>
            </a:r>
            <a:r>
              <a:rPr lang="en-US" sz="8000" kern="0">
                <a:solidFill>
                  <a:srgbClr val="1D3865"/>
                </a:solidFill>
                <a:latin typeface="Aptos Display"/>
                <a:ea typeface="Source Sans Pro"/>
                <a:cs typeface="Calibri"/>
              </a:rPr>
              <a:t>Phone/Text: (951)218-6073 </a:t>
            </a:r>
          </a:p>
          <a:p>
            <a:pPr marL="0" indent="0">
              <a:lnSpc>
                <a:spcPct val="100000"/>
              </a:lnSpc>
              <a:spcBef>
                <a:spcPts val="0"/>
              </a:spcBef>
              <a:buNone/>
            </a:pPr>
            <a:endParaRPr lang="en-US" sz="8000" kern="0">
              <a:solidFill>
                <a:srgbClr val="1D3865"/>
              </a:solidFill>
              <a:latin typeface="Aptos Display"/>
              <a:ea typeface="Source Sans Pro"/>
              <a:cs typeface="Calibri"/>
            </a:endParaRPr>
          </a:p>
          <a:p>
            <a:pPr marL="0" indent="0">
              <a:lnSpc>
                <a:spcPct val="100000"/>
              </a:lnSpc>
              <a:spcBef>
                <a:spcPts val="0"/>
              </a:spcBef>
              <a:buNone/>
            </a:pPr>
            <a:r>
              <a:rPr lang="en-US" sz="9600" kern="0">
                <a:solidFill>
                  <a:srgbClr val="1D3865"/>
                </a:solidFill>
                <a:latin typeface="Century Gothic"/>
                <a:ea typeface="Source Sans Pro"/>
                <a:cs typeface="Calibri"/>
              </a:rPr>
              <a:t> </a:t>
            </a:r>
            <a:endParaRPr lang="en-US" sz="8000" kern="0">
              <a:solidFill>
                <a:srgbClr val="1D3865"/>
              </a:solidFill>
              <a:latin typeface="Century Gothic"/>
              <a:ea typeface="Source Sans Pro"/>
              <a:cs typeface="Calibri"/>
            </a:endParaRPr>
          </a:p>
          <a:p>
            <a:pPr marL="0" indent="0">
              <a:lnSpc>
                <a:spcPct val="100000"/>
              </a:lnSpc>
              <a:spcBef>
                <a:spcPts val="0"/>
              </a:spcBef>
              <a:buNone/>
            </a:pPr>
            <a:endParaRPr lang="en-US" sz="8000" kern="0">
              <a:solidFill>
                <a:srgbClr val="232333"/>
              </a:solidFill>
              <a:latin typeface="Century Gothic" panose="020B0502020202020204" pitchFamily="34" charset="0"/>
              <a:ea typeface="Source Sans Pro"/>
              <a:cs typeface="Calibri"/>
            </a:endParaRPr>
          </a:p>
          <a:p>
            <a:pPr marL="0" indent="0">
              <a:lnSpc>
                <a:spcPct val="100000"/>
              </a:lnSpc>
              <a:spcBef>
                <a:spcPts val="0"/>
              </a:spcBef>
              <a:buNone/>
            </a:pPr>
            <a:endParaRPr lang="en-US" sz="9600" kern="0">
              <a:solidFill>
                <a:srgbClr val="232333"/>
              </a:solidFill>
              <a:latin typeface="Century Gothic" panose="020B0502020202020204" pitchFamily="34" charset="0"/>
              <a:cs typeface="Calibri"/>
            </a:endParaRPr>
          </a:p>
          <a:p>
            <a:pPr marL="0" indent="0">
              <a:lnSpc>
                <a:spcPct val="100000"/>
              </a:lnSpc>
              <a:spcBef>
                <a:spcPts val="0"/>
              </a:spcBef>
              <a:buNone/>
            </a:pPr>
            <a:endParaRPr lang="en-US" sz="7400" kern="0">
              <a:solidFill>
                <a:srgbClr val="000000"/>
              </a:solidFill>
              <a:cs typeface="Calibri"/>
            </a:endParaRPr>
          </a:p>
          <a:p>
            <a:pPr marL="0" indent="0">
              <a:lnSpc>
                <a:spcPct val="100000"/>
              </a:lnSpc>
              <a:spcBef>
                <a:spcPts val="0"/>
              </a:spcBef>
              <a:buFont typeface="Arial" panose="020B0604020202020204" pitchFamily="34" charset="0"/>
              <a:buNone/>
            </a:pPr>
            <a:endParaRPr lang="en-US" sz="2400" kern="0">
              <a:solidFill>
                <a:srgbClr val="232333"/>
              </a:solidFill>
              <a:cs typeface="Calibri"/>
            </a:endParaRPr>
          </a:p>
          <a:p>
            <a:pPr marL="0" indent="0">
              <a:lnSpc>
                <a:spcPct val="100000"/>
              </a:lnSpc>
              <a:spcBef>
                <a:spcPts val="0"/>
              </a:spcBef>
              <a:buFont typeface="Arial" panose="020B0604020202020204" pitchFamily="34" charset="0"/>
              <a:buNone/>
            </a:pPr>
            <a:r>
              <a:rPr lang="en-US" kern="0">
                <a:solidFill>
                  <a:srgbClr val="232333"/>
                </a:solidFill>
                <a:latin typeface="Source Sans Pro"/>
                <a:ea typeface="Source Sans Pro"/>
                <a:cs typeface="Calibri"/>
              </a:rPr>
              <a:t>    </a:t>
            </a:r>
          </a:p>
          <a:p>
            <a:pPr marL="0" indent="0">
              <a:lnSpc>
                <a:spcPct val="100000"/>
              </a:lnSpc>
              <a:spcBef>
                <a:spcPts val="0"/>
              </a:spcBef>
              <a:buFont typeface="Arial" panose="020B0604020202020204" pitchFamily="34" charset="0"/>
              <a:buNone/>
            </a:pPr>
            <a:r>
              <a:rPr lang="en-US" kern="0">
                <a:solidFill>
                  <a:srgbClr val="232333"/>
                </a:solidFill>
                <a:latin typeface="Calibri"/>
                <a:ea typeface="Source Sans Pro"/>
                <a:cs typeface="Calibri"/>
              </a:rPr>
              <a:t>    </a:t>
            </a:r>
          </a:p>
          <a:p>
            <a:pPr marL="0" indent="0">
              <a:lnSpc>
                <a:spcPct val="100000"/>
              </a:lnSpc>
              <a:spcBef>
                <a:spcPts val="0"/>
              </a:spcBef>
              <a:buFont typeface="Arial" panose="020B0604020202020204" pitchFamily="34" charset="0"/>
              <a:buNone/>
            </a:pPr>
            <a:endParaRPr lang="en-US" kern="0">
              <a:solidFill>
                <a:srgbClr val="232333"/>
              </a:solidFill>
              <a:latin typeface="Calibri"/>
              <a:cs typeface="Calibri"/>
            </a:endParaRPr>
          </a:p>
          <a:p>
            <a:pPr marL="0" indent="0">
              <a:lnSpc>
                <a:spcPct val="100000"/>
              </a:lnSpc>
              <a:spcBef>
                <a:spcPts val="0"/>
              </a:spcBef>
              <a:buFont typeface="Arial" panose="020B0604020202020204" pitchFamily="34" charset="0"/>
              <a:buNone/>
            </a:pPr>
            <a:endParaRPr lang="en-US" sz="2000" kern="0">
              <a:solidFill>
                <a:srgbClr val="232333"/>
              </a:solidFill>
              <a:latin typeface="Calibri"/>
              <a:cs typeface="Calibri"/>
            </a:endParaRPr>
          </a:p>
          <a:p>
            <a:pPr>
              <a:spcBef>
                <a:spcPts val="600"/>
              </a:spcBef>
              <a:spcAft>
                <a:spcPts val="1200"/>
              </a:spcAft>
            </a:pPr>
            <a:endParaRPr lang="en-US" sz="2000" kern="0">
              <a:solidFill>
                <a:srgbClr val="232333"/>
              </a:solidFill>
              <a:latin typeface="Calibri"/>
              <a:cs typeface="Calibri"/>
            </a:endParaRPr>
          </a:p>
          <a:p>
            <a:pPr marL="0" indent="0" algn="ctr">
              <a:buFont typeface="Arial" panose="020B0604020202020204" pitchFamily="34" charset="0"/>
              <a:buNone/>
            </a:pPr>
            <a:endParaRPr lang="en-US" sz="2400">
              <a:solidFill>
                <a:srgbClr val="1D3864"/>
              </a:solidFill>
              <a:cs typeface="Calibri"/>
            </a:endParaRPr>
          </a:p>
          <a:p>
            <a:pPr marL="0" indent="0" algn="ctr">
              <a:buFont typeface="Arial" panose="020B0604020202020204" pitchFamily="34" charset="0"/>
              <a:buNone/>
            </a:pPr>
            <a:endParaRPr lang="en-US" sz="2400">
              <a:solidFill>
                <a:srgbClr val="1D3864"/>
              </a:solidFill>
              <a:cs typeface="Calibri"/>
            </a:endParaRPr>
          </a:p>
          <a:p>
            <a:endParaRPr lang="en-US">
              <a:cs typeface="Calibri" panose="020F0502020204030204"/>
            </a:endParaRPr>
          </a:p>
        </p:txBody>
      </p:sp>
      <p:grpSp>
        <p:nvGrpSpPr>
          <p:cNvPr id="13" name="Group 12">
            <a:extLst>
              <a:ext uri="{FF2B5EF4-FFF2-40B4-BE49-F238E27FC236}">
                <a16:creationId xmlns:a16="http://schemas.microsoft.com/office/drawing/2014/main" id="{85DA6D90-D6E2-414E-6E5A-6BCA89CF90BE}"/>
              </a:ext>
            </a:extLst>
          </p:cNvPr>
          <p:cNvGrpSpPr/>
          <p:nvPr/>
        </p:nvGrpSpPr>
        <p:grpSpPr>
          <a:xfrm>
            <a:off x="5449437" y="4841142"/>
            <a:ext cx="5021339" cy="1859581"/>
            <a:chOff x="6151636" y="3727343"/>
            <a:chExt cx="6091209" cy="2228913"/>
          </a:xfrm>
        </p:grpSpPr>
        <p:sp>
          <p:nvSpPr>
            <p:cNvPr id="15" name="TextBox 14">
              <a:extLst>
                <a:ext uri="{FF2B5EF4-FFF2-40B4-BE49-F238E27FC236}">
                  <a16:creationId xmlns:a16="http://schemas.microsoft.com/office/drawing/2014/main" id="{CCB476E2-64CB-3636-A1A8-184DF1E4245B}"/>
                </a:ext>
              </a:extLst>
            </p:cNvPr>
            <p:cNvSpPr txBox="1"/>
            <p:nvPr/>
          </p:nvSpPr>
          <p:spPr>
            <a:xfrm>
              <a:off x="6151636" y="3727343"/>
              <a:ext cx="32200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1D3864"/>
                  </a:solidFill>
                  <a:latin typeface="Century Gothic" panose="020B0502020202020204" pitchFamily="34" charset="0"/>
                </a:rPr>
                <a:t>CA MAP Initiative Website </a:t>
              </a:r>
            </a:p>
          </p:txBody>
        </p:sp>
        <p:pic>
          <p:nvPicPr>
            <p:cNvPr id="16" name="Picture 15">
              <a:extLst>
                <a:ext uri="{FF2B5EF4-FFF2-40B4-BE49-F238E27FC236}">
                  <a16:creationId xmlns:a16="http://schemas.microsoft.com/office/drawing/2014/main" id="{4D46C359-F48D-2DE5-D4C9-8961ECEC7BBA}"/>
                </a:ext>
              </a:extLst>
            </p:cNvPr>
            <p:cNvPicPr>
              <a:picLocks noChangeAspect="1"/>
            </p:cNvPicPr>
            <p:nvPr/>
          </p:nvPicPr>
          <p:blipFill>
            <a:blip r:embed="rId7"/>
            <a:stretch>
              <a:fillRect/>
            </a:stretch>
          </p:blipFill>
          <p:spPr>
            <a:xfrm>
              <a:off x="6867720" y="4168356"/>
              <a:ext cx="1787899" cy="178789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0BCDFB5-3885-6232-5093-B527DBF4529D}"/>
                </a:ext>
              </a:extLst>
            </p:cNvPr>
            <p:cNvPicPr>
              <a:picLocks noChangeAspect="1"/>
            </p:cNvPicPr>
            <p:nvPr/>
          </p:nvPicPr>
          <p:blipFill>
            <a:blip r:embed="rId8"/>
            <a:stretch>
              <a:fillRect/>
            </a:stretch>
          </p:blipFill>
          <p:spPr>
            <a:xfrm>
              <a:off x="9895386" y="4168357"/>
              <a:ext cx="1787899" cy="1787899"/>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E93756BF-D2DB-F925-10CB-56D1A9FBB575}"/>
                </a:ext>
              </a:extLst>
            </p:cNvPr>
            <p:cNvSpPr txBox="1"/>
            <p:nvPr/>
          </p:nvSpPr>
          <p:spPr>
            <a:xfrm>
              <a:off x="9335824" y="3727343"/>
              <a:ext cx="29070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1D3864"/>
                  </a:solidFill>
                  <a:latin typeface="Century Gothic" panose="020B0502020202020204" pitchFamily="34" charset="0"/>
                </a:rPr>
                <a:t>MAP CPL Repository</a:t>
              </a:r>
            </a:p>
          </p:txBody>
        </p:sp>
      </p:grpSp>
      <p:pic>
        <p:nvPicPr>
          <p:cNvPr id="22" name="Picture 21" descr="A qr code with black circles&#10;&#10;Description automatically generated">
            <a:extLst>
              <a:ext uri="{FF2B5EF4-FFF2-40B4-BE49-F238E27FC236}">
                <a16:creationId xmlns:a16="http://schemas.microsoft.com/office/drawing/2014/main" id="{559D7715-F569-9173-C185-6F8CAE074A19}"/>
              </a:ext>
            </a:extLst>
          </p:cNvPr>
          <p:cNvPicPr>
            <a:picLocks noChangeAspect="1"/>
          </p:cNvPicPr>
          <p:nvPr/>
        </p:nvPicPr>
        <p:blipFill>
          <a:blip r:embed="rId9"/>
          <a:stretch>
            <a:fillRect/>
          </a:stretch>
        </p:blipFill>
        <p:spPr>
          <a:xfrm>
            <a:off x="6005932" y="5206013"/>
            <a:ext cx="1520757" cy="1504544"/>
          </a:xfrm>
          <a:prstGeom prst="rect">
            <a:avLst/>
          </a:prstGeom>
        </p:spPr>
      </p:pic>
      <p:sp>
        <p:nvSpPr>
          <p:cNvPr id="2" name="TextBox 1">
            <a:extLst>
              <a:ext uri="{FF2B5EF4-FFF2-40B4-BE49-F238E27FC236}">
                <a16:creationId xmlns:a16="http://schemas.microsoft.com/office/drawing/2014/main" id="{EACE6602-AE29-248B-A7D0-EF1C72B8D29D}"/>
              </a:ext>
            </a:extLst>
          </p:cNvPr>
          <p:cNvSpPr txBox="1"/>
          <p:nvPr/>
        </p:nvSpPr>
        <p:spPr>
          <a:xfrm>
            <a:off x="11561523" y="0"/>
            <a:ext cx="630477"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3502854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rtlCol="0">
            <a:spAutoFit/>
          </a:bodyPr>
          <a:lstStyle/>
          <a:p>
            <a:pPr algn="ctr"/>
            <a:r>
              <a:rPr lang="en-US" sz="4400">
                <a:solidFill>
                  <a:schemeClr val="bg1"/>
                </a:solidFill>
              </a:rPr>
              <a:t>Policies/Compliance</a:t>
            </a:r>
          </a:p>
        </p:txBody>
      </p:sp>
      <p:sp>
        <p:nvSpPr>
          <p:cNvPr id="8" name="TextBox 7">
            <a:extLst>
              <a:ext uri="{FF2B5EF4-FFF2-40B4-BE49-F238E27FC236}">
                <a16:creationId xmlns:a16="http://schemas.microsoft.com/office/drawing/2014/main" id="{5AFFD5E0-9F98-FE53-5844-F31A06B19B67}"/>
              </a:ext>
            </a:extLst>
          </p:cNvPr>
          <p:cNvSpPr txBox="1"/>
          <p:nvPr/>
        </p:nvSpPr>
        <p:spPr>
          <a:xfrm>
            <a:off x="614552" y="1506929"/>
            <a:ext cx="10962894" cy="2246769"/>
          </a:xfrm>
          <a:prstGeom prst="rect">
            <a:avLst/>
          </a:prstGeom>
          <a:noFill/>
        </p:spPr>
        <p:txBody>
          <a:bodyPr wrap="square" lIns="91440" tIns="45720" rIns="91440" bIns="45720" anchor="t">
            <a:spAutoFit/>
          </a:bodyPr>
          <a:lstStyle/>
          <a:p>
            <a:r>
              <a:rPr lang="en-US" sz="2800" b="1">
                <a:solidFill>
                  <a:srgbClr val="002F6D"/>
                </a:solidFill>
              </a:rPr>
              <a:t>State &amp; Federal Regulations:</a:t>
            </a:r>
            <a:endParaRPr lang="en-US" sz="2800" b="1">
              <a:solidFill>
                <a:srgbClr val="002F6D"/>
              </a:solidFill>
              <a:effectLst/>
            </a:endParaRPr>
          </a:p>
          <a:p>
            <a:pPr marL="457200" indent="-457200">
              <a:buFont typeface="Arial" panose="020B0604020202020204" pitchFamily="34" charset="0"/>
              <a:buChar char="•"/>
            </a:pPr>
            <a:r>
              <a:rPr lang="en-US" sz="2800" b="0">
                <a:solidFill>
                  <a:srgbClr val="002F6D"/>
                </a:solidFill>
                <a:effectLst/>
              </a:rPr>
              <a:t>Title V Section 55050 (a) (d) (j) (k) (California)</a:t>
            </a:r>
          </a:p>
          <a:p>
            <a:pPr marL="457200" indent="-457200">
              <a:buFont typeface="Arial" panose="020B0604020202020204" pitchFamily="34" charset="0"/>
              <a:buChar char="•"/>
            </a:pPr>
            <a:r>
              <a:rPr lang="en-US" sz="2800">
                <a:solidFill>
                  <a:srgbClr val="002F6D"/>
                </a:solidFill>
              </a:rPr>
              <a:t>Title 38 &amp; School Certifying Official (SCO) Handbook – Prior Credit</a:t>
            </a:r>
          </a:p>
          <a:p>
            <a:pPr marL="914400" lvl="1" indent="-457200">
              <a:buFont typeface="Arial" panose="020B0604020202020204" pitchFamily="34" charset="0"/>
              <a:buChar char="•"/>
            </a:pPr>
            <a:r>
              <a:rPr lang="en-US" sz="2800">
                <a:solidFill>
                  <a:srgbClr val="002F6D"/>
                </a:solidFill>
              </a:rPr>
              <a:t>VA Compliance Visits</a:t>
            </a:r>
          </a:p>
          <a:p>
            <a:pPr marL="457200" indent="-457200">
              <a:buFont typeface="Arial" panose="020B0604020202020204" pitchFamily="34" charset="0"/>
              <a:buChar char="•"/>
            </a:pPr>
            <a:r>
              <a:rPr lang="en-US" sz="2800">
                <a:solidFill>
                  <a:srgbClr val="002F6D"/>
                </a:solidFill>
              </a:rPr>
              <a:t>CCCCO Veterans Resource Center Minimum Standards (California)</a:t>
            </a:r>
            <a:endParaRPr lang="en-US" sz="2800" b="1">
              <a:solidFill>
                <a:srgbClr val="002F6D"/>
              </a:solidFill>
            </a:endParaRPr>
          </a:p>
        </p:txBody>
      </p:sp>
      <p:pic>
        <p:nvPicPr>
          <p:cNvPr id="10" name="Picture 9" descr="A blue and red logo&#10;&#10;Description automatically generated">
            <a:extLst>
              <a:ext uri="{FF2B5EF4-FFF2-40B4-BE49-F238E27FC236}">
                <a16:creationId xmlns:a16="http://schemas.microsoft.com/office/drawing/2014/main" id="{F1731AFB-599A-BD42-EECC-83FE760FE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9CC5DD9D-2652-183E-759F-F0F036D80752}"/>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9" name="TextBox 8">
            <a:extLst>
              <a:ext uri="{FF2B5EF4-FFF2-40B4-BE49-F238E27FC236}">
                <a16:creationId xmlns:a16="http://schemas.microsoft.com/office/drawing/2014/main" id="{DF62A494-8AF1-D1E2-70F8-8635F5CC439A}"/>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191014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18A4-BC85-3904-3100-E4C181485D7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E3135DB-7C14-9529-1CBE-86CA4E08C4BC}"/>
              </a:ext>
            </a:extLst>
          </p:cNvPr>
          <p:cNvGrpSpPr/>
          <p:nvPr/>
        </p:nvGrpSpPr>
        <p:grpSpPr>
          <a:xfrm>
            <a:off x="0" y="0"/>
            <a:ext cx="12191999" cy="6858000"/>
            <a:chOff x="0" y="0"/>
            <a:chExt cx="12192000" cy="6858000"/>
          </a:xfrm>
          <a:noFill/>
        </p:grpSpPr>
        <p:sp>
          <p:nvSpPr>
            <p:cNvPr id="5" name="Rectangle 4">
              <a:extLst>
                <a:ext uri="{FF2B5EF4-FFF2-40B4-BE49-F238E27FC236}">
                  <a16:creationId xmlns:a16="http://schemas.microsoft.com/office/drawing/2014/main" id="{4826B0F9-07DD-AE94-9582-A1130DB14C49}"/>
                </a:ext>
              </a:extLst>
            </p:cNvPr>
            <p:cNvSpPr/>
            <p:nvPr/>
          </p:nvSpPr>
          <p:spPr>
            <a:xfrm>
              <a:off x="0" y="0"/>
              <a:ext cx="12192000" cy="6858000"/>
            </a:xfrm>
            <a:prstGeom prst="rect">
              <a:avLst/>
            </a:prstGeom>
            <a:grpFill/>
            <a:ln>
              <a:solidFill>
                <a:srgbClr val="1D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40000"/>
                    <a:lumOff val="60000"/>
                  </a:schemeClr>
                </a:solidFill>
              </a:endParaRPr>
            </a:p>
          </p:txBody>
        </p:sp>
        <p:pic>
          <p:nvPicPr>
            <p:cNvPr id="7" name="Picture 6">
              <a:extLst>
                <a:ext uri="{FF2B5EF4-FFF2-40B4-BE49-F238E27FC236}">
                  <a16:creationId xmlns:a16="http://schemas.microsoft.com/office/drawing/2014/main" id="{2B8A1DEB-DEC6-F5E9-A23E-369941EFBE60}"/>
                </a:ext>
              </a:extLst>
            </p:cNvPr>
            <p:cNvPicPr>
              <a:picLocks noChangeAspect="1"/>
            </p:cNvPicPr>
            <p:nvPr/>
          </p:nvPicPr>
          <p:blipFill rotWithShape="1">
            <a:blip r:embed="rId3">
              <a:duotone>
                <a:schemeClr val="accent1">
                  <a:shade val="45000"/>
                  <a:satMod val="135000"/>
                </a:schemeClr>
                <a:prstClr val="white"/>
              </a:duotone>
              <a:alphaModFix amt="15000"/>
              <a:extLst>
                <a:ext uri="{BEBA8EAE-BF5A-486C-A8C5-ECC9F3942E4B}">
                  <a14:imgProps xmlns:a14="http://schemas.microsoft.com/office/drawing/2010/main">
                    <a14:imgLayer r:embed="rId4">
                      <a14:imgEffect>
                        <a14:saturation sat="400000"/>
                      </a14:imgEffect>
                    </a14:imgLayer>
                  </a14:imgProps>
                </a:ext>
              </a:extLst>
            </a:blip>
            <a:srcRect r="4450"/>
            <a:stretch/>
          </p:blipFill>
          <p:spPr>
            <a:xfrm>
              <a:off x="2684834" y="0"/>
              <a:ext cx="9507166" cy="6858000"/>
            </a:xfrm>
            <a:prstGeom prst="rect">
              <a:avLst/>
            </a:prstGeom>
            <a:grpFill/>
          </p:spPr>
        </p:pic>
      </p:grpSp>
      <p:sp>
        <p:nvSpPr>
          <p:cNvPr id="6" name="Rectangle 5">
            <a:extLst>
              <a:ext uri="{FF2B5EF4-FFF2-40B4-BE49-F238E27FC236}">
                <a16:creationId xmlns:a16="http://schemas.microsoft.com/office/drawing/2014/main" id="{7AB1B71B-4EB4-81FA-5AB6-0C6313475A9C}"/>
              </a:ext>
            </a:extLst>
          </p:cNvPr>
          <p:cNvSpPr/>
          <p:nvPr/>
        </p:nvSpPr>
        <p:spPr>
          <a:xfrm>
            <a:off x="1" y="0"/>
            <a:ext cx="12191999" cy="762000"/>
          </a:xfrm>
          <a:prstGeom prst="rect">
            <a:avLst/>
          </a:prstGeom>
          <a:solidFill>
            <a:srgbClr val="1D3864"/>
          </a:solidFill>
          <a:ln>
            <a:solidFill>
              <a:srgbClr val="1D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AFB01EC-F869-8BE9-421E-D15EF759B881}"/>
              </a:ext>
            </a:extLst>
          </p:cNvPr>
          <p:cNvSpPr txBox="1"/>
          <p:nvPr/>
        </p:nvSpPr>
        <p:spPr>
          <a:xfrm>
            <a:off x="476249" y="-25068"/>
            <a:ext cx="11239500" cy="769441"/>
          </a:xfrm>
          <a:prstGeom prst="rect">
            <a:avLst/>
          </a:prstGeom>
          <a:noFill/>
        </p:spPr>
        <p:txBody>
          <a:bodyPr wrap="square" rtlCol="0">
            <a:spAutoFit/>
          </a:bodyPr>
          <a:lstStyle/>
          <a:p>
            <a:pPr algn="ctr"/>
            <a:r>
              <a:rPr lang="en-US" sz="4400">
                <a:solidFill>
                  <a:schemeClr val="bg1"/>
                </a:solidFill>
              </a:rPr>
              <a:t>Title 5 Section 55050</a:t>
            </a:r>
          </a:p>
        </p:txBody>
      </p:sp>
      <p:sp>
        <p:nvSpPr>
          <p:cNvPr id="8" name="Content Placeholder 1">
            <a:extLst>
              <a:ext uri="{FF2B5EF4-FFF2-40B4-BE49-F238E27FC236}">
                <a16:creationId xmlns:a16="http://schemas.microsoft.com/office/drawing/2014/main" id="{E369720A-498F-8367-AE92-31B39E855FD6}"/>
              </a:ext>
            </a:extLst>
          </p:cNvPr>
          <p:cNvSpPr txBox="1">
            <a:spLocks/>
          </p:cNvSpPr>
          <p:nvPr/>
        </p:nvSpPr>
        <p:spPr>
          <a:xfrm>
            <a:off x="838200" y="916799"/>
            <a:ext cx="10515600" cy="4351338"/>
          </a:xfrm>
          <a:prstGeom prst="rect">
            <a:avLst/>
          </a:prstGeom>
          <a:noFill/>
          <a:ln>
            <a:noFill/>
          </a:ln>
        </p:spPr>
        <p:txBody>
          <a:bodyPr spcFirstLastPara="1" vert="horz" wrap="square" lIns="685800" tIns="45700" rIns="685800" bIns="228600" rtlCol="0" anchor="t" anchorCtr="0">
            <a:normAutofit/>
          </a:bodyPr>
          <a:lstStyle>
            <a:lvl1pPr marL="457200" lvl="0" indent="-342900" algn="l" defTabSz="914400" rtl="0" eaLnBrk="1" latinLnBrk="0" hangingPunct="1">
              <a:lnSpc>
                <a:spcPct val="90000"/>
              </a:lnSpc>
              <a:spcBef>
                <a:spcPts val="1000"/>
              </a:spcBef>
              <a:spcAft>
                <a:spcPts val="0"/>
              </a:spcAft>
              <a:buClr>
                <a:srgbClr val="53575A"/>
              </a:buClr>
              <a:buSzPts val="1800"/>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914400" lvl="1"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371600" lvl="2"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828800" lvl="3"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286000" lvl="4"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nSpc>
                <a:spcPct val="106000"/>
              </a:lnSpc>
              <a:buFont typeface="Arial" panose="020B0604020202020204" pitchFamily="34" charset="0"/>
              <a:buNone/>
            </a:pPr>
            <a:r>
              <a:rPr lang="en-US">
                <a:solidFill>
                  <a:srgbClr val="1D3865"/>
                </a:solidFill>
                <a:latin typeface="+mn-lt"/>
                <a:ea typeface="Calibri" panose="020F0502020204030204" pitchFamily="34" charset="0"/>
                <a:cs typeface="Calibri" panose="020F0502020204030204" pitchFamily="34" charset="0"/>
              </a:rPr>
              <a:t>(j) …a student, upon completion of their educational plan…shall be referred to the college's appropriate authority for </a:t>
            </a:r>
            <a:r>
              <a:rPr lang="en-US" b="1">
                <a:solidFill>
                  <a:srgbClr val="C00000"/>
                </a:solidFill>
                <a:latin typeface="+mn-lt"/>
                <a:ea typeface="Calibri" panose="020F0502020204030204" pitchFamily="34" charset="0"/>
                <a:cs typeface="Calibri" panose="020F0502020204030204" pitchFamily="34" charset="0"/>
              </a:rPr>
              <a:t>assessment of prior learning if the student is a veteran or an active-duty member of the armed forces, holds industry-recognized credentials, or requests credit for a course based on their prior learning</a:t>
            </a:r>
            <a:r>
              <a:rPr lang="en-US">
                <a:solidFill>
                  <a:srgbClr val="595959"/>
                </a:solidFill>
                <a:latin typeface="+mn-lt"/>
                <a:ea typeface="Calibri" panose="020F0502020204030204" pitchFamily="34" charset="0"/>
                <a:cs typeface="Calibri" panose="020F0502020204030204" pitchFamily="34" charset="0"/>
              </a:rPr>
              <a:t>.</a:t>
            </a:r>
          </a:p>
          <a:p>
            <a:endParaRPr lang="en-US"/>
          </a:p>
        </p:txBody>
      </p:sp>
      <p:sp>
        <p:nvSpPr>
          <p:cNvPr id="9" name="Content Placeholder 1">
            <a:extLst>
              <a:ext uri="{FF2B5EF4-FFF2-40B4-BE49-F238E27FC236}">
                <a16:creationId xmlns:a16="http://schemas.microsoft.com/office/drawing/2014/main" id="{02B9ED9A-E17A-0302-68CE-07EDC920541C}"/>
              </a:ext>
            </a:extLst>
          </p:cNvPr>
          <p:cNvSpPr txBox="1">
            <a:spLocks/>
          </p:cNvSpPr>
          <p:nvPr/>
        </p:nvSpPr>
        <p:spPr>
          <a:xfrm>
            <a:off x="740575" y="3681900"/>
            <a:ext cx="10515600" cy="2522639"/>
          </a:xfrm>
          <a:prstGeom prst="rect">
            <a:avLst/>
          </a:prstGeom>
          <a:noFill/>
          <a:ln>
            <a:noFill/>
          </a:ln>
        </p:spPr>
        <p:txBody>
          <a:bodyPr spcFirstLastPara="1" vert="horz" wrap="square" lIns="685800" tIns="45700" rIns="685800" bIns="228600" rtlCol="0" anchor="t" anchorCtr="0">
            <a:normAutofit/>
          </a:bodyPr>
          <a:lstStyle>
            <a:lvl1pPr marL="457200" lvl="0" indent="-342900" algn="l" defTabSz="914400" rtl="0" eaLnBrk="1" latinLnBrk="0" hangingPunct="1">
              <a:lnSpc>
                <a:spcPct val="90000"/>
              </a:lnSpc>
              <a:spcBef>
                <a:spcPts val="1000"/>
              </a:spcBef>
              <a:spcAft>
                <a:spcPts val="0"/>
              </a:spcAft>
              <a:buClr>
                <a:srgbClr val="53575A"/>
              </a:buClr>
              <a:buSzPts val="1800"/>
              <a:buFont typeface="Arial" panose="020B0604020202020204" pitchFamily="34" charset="0"/>
              <a:buChar char="•"/>
              <a:defRPr sz="2800" kern="1200">
                <a:solidFill>
                  <a:srgbClr val="53575A"/>
                </a:solidFill>
                <a:latin typeface="Source Sans Pro" panose="020B0503030403020204" pitchFamily="34" charset="0"/>
                <a:ea typeface="Source Sans Pro" panose="020B0503030403020204" pitchFamily="34" charset="0"/>
                <a:cs typeface="+mn-cs"/>
              </a:defRPr>
            </a:lvl1pPr>
            <a:lvl2pPr marL="914400" lvl="1"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400" kern="1200">
                <a:solidFill>
                  <a:srgbClr val="53575A"/>
                </a:solidFill>
                <a:latin typeface="Source Sans Pro" panose="020B0503030403020204" pitchFamily="34" charset="0"/>
                <a:ea typeface="Source Sans Pro" panose="020B0503030403020204" pitchFamily="34" charset="0"/>
                <a:cs typeface="+mn-cs"/>
              </a:defRPr>
            </a:lvl2pPr>
            <a:lvl3pPr marL="1371600" lvl="2"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2000" kern="1200">
                <a:solidFill>
                  <a:srgbClr val="53575A"/>
                </a:solidFill>
                <a:latin typeface="Source Sans Pro" panose="020B0503030403020204" pitchFamily="34" charset="0"/>
                <a:ea typeface="Source Sans Pro" panose="020B0503030403020204" pitchFamily="34" charset="0"/>
                <a:cs typeface="+mn-cs"/>
              </a:defRPr>
            </a:lvl3pPr>
            <a:lvl4pPr marL="1828800" lvl="3"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4pPr>
            <a:lvl5pPr marL="2286000" lvl="4" indent="-342900" algn="l" defTabSz="914400" rtl="0" eaLnBrk="1" latinLnBrk="0" hangingPunct="1">
              <a:lnSpc>
                <a:spcPct val="90000"/>
              </a:lnSpc>
              <a:spcBef>
                <a:spcPts val="500"/>
              </a:spcBef>
              <a:spcAft>
                <a:spcPts val="0"/>
              </a:spcAft>
              <a:buClr>
                <a:srgbClr val="53575A"/>
              </a:buClr>
              <a:buSzPts val="1800"/>
              <a:buFont typeface="Arial" panose="020B0604020202020204" pitchFamily="34" charset="0"/>
              <a:buChar char="•"/>
              <a:defRPr sz="1800" kern="1200">
                <a:solidFill>
                  <a:srgbClr val="53575A"/>
                </a:solidFill>
                <a:latin typeface="Source Sans Pro" panose="020B0503030403020204" pitchFamily="34" charset="0"/>
                <a:ea typeface="Source Sans Pro" panose="020B0503030403020204" pitchFamily="34" charset="0"/>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solidFill>
                  <a:srgbClr val="1D3865"/>
                </a:solidFill>
                <a:latin typeface="+mn-lt"/>
                <a:cs typeface="Calibri" panose="020F0502020204030204" pitchFamily="34" charset="0"/>
              </a:rPr>
              <a:t>(k) </a:t>
            </a:r>
            <a:r>
              <a:rPr lang="en-US" b="0" i="0">
                <a:solidFill>
                  <a:srgbClr val="1D3865"/>
                </a:solidFill>
                <a:effectLst/>
                <a:latin typeface="+mn-lt"/>
              </a:rPr>
              <a:t>The policies for assessments adopted by the governing board of a community college shall offer students an opportunity to </a:t>
            </a:r>
            <a:r>
              <a:rPr lang="en-US" b="1" i="0">
                <a:solidFill>
                  <a:srgbClr val="C00000"/>
                </a:solidFill>
                <a:effectLst/>
                <a:latin typeface="+mn-lt"/>
              </a:rPr>
              <a:t>accept, decline, or appeal</a:t>
            </a:r>
            <a:r>
              <a:rPr lang="en-US" b="1" i="0">
                <a:solidFill>
                  <a:srgbClr val="1D3865"/>
                </a:solidFill>
                <a:effectLst/>
                <a:latin typeface="+mn-lt"/>
              </a:rPr>
              <a:t> </a:t>
            </a:r>
            <a:r>
              <a:rPr lang="en-US" b="0" i="0">
                <a:solidFill>
                  <a:srgbClr val="1D3865"/>
                </a:solidFill>
                <a:effectLst/>
                <a:latin typeface="+mn-lt"/>
              </a:rPr>
              <a:t>decisions related to the award of credit…</a:t>
            </a:r>
            <a:endParaRPr lang="en-US">
              <a:solidFill>
                <a:srgbClr val="1D3865"/>
              </a:solidFill>
              <a:latin typeface="+mn-lt"/>
              <a:cs typeface="Calibri" panose="020F0502020204030204" pitchFamily="34" charset="0"/>
            </a:endParaRPr>
          </a:p>
        </p:txBody>
      </p:sp>
      <p:pic>
        <p:nvPicPr>
          <p:cNvPr id="11" name="Picture 10" descr="A blue and red logo&#10;&#10;Description automatically generated">
            <a:extLst>
              <a:ext uri="{FF2B5EF4-FFF2-40B4-BE49-F238E27FC236}">
                <a16:creationId xmlns:a16="http://schemas.microsoft.com/office/drawing/2014/main" id="{AB2E84A1-44F0-8A6B-182B-F3EB04A823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96" y="5826810"/>
            <a:ext cx="1314271" cy="910109"/>
          </a:xfrm>
          <a:prstGeom prst="rect">
            <a:avLst/>
          </a:prstGeom>
          <a:noFill/>
        </p:spPr>
      </p:pic>
      <p:sp>
        <p:nvSpPr>
          <p:cNvPr id="3" name="TextBox 2">
            <a:extLst>
              <a:ext uri="{FF2B5EF4-FFF2-40B4-BE49-F238E27FC236}">
                <a16:creationId xmlns:a16="http://schemas.microsoft.com/office/drawing/2014/main" id="{110E5E7B-25E2-6A87-A551-DE809C863C75}"/>
              </a:ext>
            </a:extLst>
          </p:cNvPr>
          <p:cNvSpPr txBox="1"/>
          <p:nvPr/>
        </p:nvSpPr>
        <p:spPr>
          <a:xfrm>
            <a:off x="11696700" y="6473078"/>
            <a:ext cx="495300" cy="369332"/>
          </a:xfrm>
          <a:prstGeom prst="rect">
            <a:avLst/>
          </a:prstGeom>
          <a:noFill/>
        </p:spPr>
        <p:txBody>
          <a:bodyPr wrap="square" rtlCol="0">
            <a:spAutoFit/>
          </a:bodyPr>
          <a:lstStyle/>
          <a:p>
            <a:r>
              <a:rPr lang="en-US">
                <a:solidFill>
                  <a:schemeClr val="bg1">
                    <a:lumMod val="95000"/>
                  </a:schemeClr>
                </a:solidFill>
              </a:rPr>
              <a:t>JB</a:t>
            </a:r>
          </a:p>
        </p:txBody>
      </p:sp>
      <p:sp>
        <p:nvSpPr>
          <p:cNvPr id="10" name="TextBox 9">
            <a:extLst>
              <a:ext uri="{FF2B5EF4-FFF2-40B4-BE49-F238E27FC236}">
                <a16:creationId xmlns:a16="http://schemas.microsoft.com/office/drawing/2014/main" id="{F7B9635F-D7E2-C44F-2F05-05D11F245BE9}"/>
              </a:ext>
            </a:extLst>
          </p:cNvPr>
          <p:cNvSpPr txBox="1"/>
          <p:nvPr/>
        </p:nvSpPr>
        <p:spPr>
          <a:xfrm>
            <a:off x="11704320" y="0"/>
            <a:ext cx="487680" cy="369332"/>
          </a:xfrm>
          <a:prstGeom prst="rect">
            <a:avLst/>
          </a:prstGeom>
          <a:noFill/>
        </p:spPr>
        <p:txBody>
          <a:bodyPr wrap="square" rtlCol="0">
            <a:spAutoFit/>
          </a:bodyPr>
          <a:lstStyle/>
          <a:p>
            <a:r>
              <a:rPr lang="en-US">
                <a:solidFill>
                  <a:schemeClr val="bg1">
                    <a:lumMod val="85000"/>
                  </a:schemeClr>
                </a:solidFill>
              </a:rPr>
              <a:t>TN</a:t>
            </a:r>
          </a:p>
        </p:txBody>
      </p:sp>
    </p:spTree>
    <p:extLst>
      <p:ext uri="{BB962C8B-B14F-4D97-AF65-F5344CB8AC3E}">
        <p14:creationId xmlns:p14="http://schemas.microsoft.com/office/powerpoint/2010/main" val="3245401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9F3F3145572F4EB026CCEAA7B63C59" ma:contentTypeVersion="23" ma:contentTypeDescription="Create a new document." ma:contentTypeScope="" ma:versionID="82a50ab6710e4e5a6995774bb6b4f042">
  <xsd:schema xmlns:xsd="http://www.w3.org/2001/XMLSchema" xmlns:xs="http://www.w3.org/2001/XMLSchema" xmlns:p="http://schemas.microsoft.com/office/2006/metadata/properties" xmlns:ns1="http://schemas.microsoft.com/sharepoint/v3" xmlns:ns2="774ae3b8-d421-4d60-af2f-16a6e260eac4" xmlns:ns3="08c9a626-486d-42eb-bccc-2df973deaade" targetNamespace="http://schemas.microsoft.com/office/2006/metadata/properties" ma:root="true" ma:fieldsID="32d47eed3a097a8f7939b86f35324910" ns1:_="" ns2:_="" ns3:_="">
    <xsd:import namespace="http://schemas.microsoft.com/sharepoint/v3"/>
    <xsd:import namespace="774ae3b8-d421-4d60-af2f-16a6e260eac4"/>
    <xsd:import namespace="08c9a626-486d-42eb-bccc-2df973deaad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Status" minOccurs="0"/>
                <xsd:element ref="ns2:Prior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4ae3b8-d421-4d60-af2f-16a6e260ea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6a28ca7-f774-4241-937e-de22154b68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Status" ma:index="27" nillable="true" ma:displayName="Status" ma:format="Dropdown" ma:internalName="Status">
      <xsd:simpleType>
        <xsd:union memberTypes="dms:Text">
          <xsd:simpleType>
            <xsd:restriction base="dms:Choice">
              <xsd:enumeration value="Archived"/>
              <xsd:enumeration value="On Hold"/>
              <xsd:enumeration value="Ideation"/>
              <xsd:enumeration value="Needs Review"/>
              <xsd:enumeration value="Submitted to Development"/>
              <xsd:enumeration value="Complete"/>
            </xsd:restriction>
          </xsd:simpleType>
        </xsd:union>
      </xsd:simpleType>
    </xsd:element>
    <xsd:element name="Priority" ma:index="28" nillable="true" ma:displayName="Priority " ma:format="Dropdown" ma:internalName="Priority">
      <xsd:simpleType>
        <xsd:restriction base="dms:Choice">
          <xsd:enumeration value="High"/>
          <xsd:enumeration value="Medium"/>
          <xsd:enumeration value="Low"/>
        </xsd:restriction>
      </xsd:simpleType>
    </xsd:element>
  </xsd:schema>
  <xsd:schema xmlns:xsd="http://www.w3.org/2001/XMLSchema" xmlns:xs="http://www.w3.org/2001/XMLSchema" xmlns:dms="http://schemas.microsoft.com/office/2006/documentManagement/types" xmlns:pc="http://schemas.microsoft.com/office/infopath/2007/PartnerControls" targetNamespace="08c9a626-486d-42eb-bccc-2df973deaad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cae5847-88b0-4f91-8774-37237e2ba692}" ma:internalName="TaxCatchAll" ma:showField="CatchAllData" ma:web="08c9a626-486d-42eb-bccc-2df973deaa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08c9a626-486d-42eb-bccc-2df973deaade" xsi:nil="true"/>
    <Priority xmlns="774ae3b8-d421-4d60-af2f-16a6e260eac4" xsi:nil="true"/>
    <lcf76f155ced4ddcb4097134ff3c332f xmlns="774ae3b8-d421-4d60-af2f-16a6e260eac4">
      <Terms xmlns="http://schemas.microsoft.com/office/infopath/2007/PartnerControls"/>
    </lcf76f155ced4ddcb4097134ff3c332f>
    <_ip_UnifiedCompliancePolicyProperties xmlns="http://schemas.microsoft.com/sharepoint/v3" xsi:nil="true"/>
    <Status xmlns="774ae3b8-d421-4d60-af2f-16a6e260eac4" xsi:nil="true"/>
  </documentManagement>
</p:properties>
</file>

<file path=customXml/itemProps1.xml><?xml version="1.0" encoding="utf-8"?>
<ds:datastoreItem xmlns:ds="http://schemas.openxmlformats.org/officeDocument/2006/customXml" ds:itemID="{93FD1D14-C2C7-409F-A79F-324B4754FF7E}">
  <ds:schemaRefs>
    <ds:schemaRef ds:uri="http://schemas.microsoft.com/sharepoint/v3/contenttype/forms"/>
  </ds:schemaRefs>
</ds:datastoreItem>
</file>

<file path=customXml/itemProps2.xml><?xml version="1.0" encoding="utf-8"?>
<ds:datastoreItem xmlns:ds="http://schemas.openxmlformats.org/officeDocument/2006/customXml" ds:itemID="{DA72DD1B-464B-4205-8ACD-CBB64659BE76}">
  <ds:schemaRefs>
    <ds:schemaRef ds:uri="08c9a626-486d-42eb-bccc-2df973deaade"/>
    <ds:schemaRef ds:uri="774ae3b8-d421-4d60-af2f-16a6e260ea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08403D-F777-412B-AC82-10561639C449}">
  <ds:schemaRefs>
    <ds:schemaRef ds:uri="08c9a626-486d-42eb-bccc-2df973deaade"/>
    <ds:schemaRef ds:uri="774ae3b8-d421-4d60-af2f-16a6e260eac4"/>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3381</Words>
  <Application>Microsoft Office PowerPoint</Application>
  <PresentationFormat>Widescreen</PresentationFormat>
  <Paragraphs>619</Paragraphs>
  <Slides>74</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Aptos</vt:lpstr>
      <vt:lpstr>Aptos Display</vt:lpstr>
      <vt:lpstr>Arial</vt:lpstr>
      <vt:lpstr>Calibri</vt:lpstr>
      <vt:lpstr>Century Gothic</vt:lpstr>
      <vt:lpstr>Source Sans Pro</vt:lpstr>
      <vt:lpstr>Symbol</vt:lpstr>
      <vt:lpstr>Times New Roman</vt:lpstr>
      <vt:lpstr>Office Theme</vt:lpstr>
      <vt:lpstr>Mapping Articulated Pathways (MAP) for Veterans with Credit for Prior Learning (CPL)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Gloria, Calvin</dc:creator>
  <cp:lastModifiedBy>Gloria, Calvin</cp:lastModifiedBy>
  <cp:revision>2</cp:revision>
  <dcterms:created xsi:type="dcterms:W3CDTF">2024-10-15T05:32:42Z</dcterms:created>
  <dcterms:modified xsi:type="dcterms:W3CDTF">2024-11-11T19:48:27Z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0x010100009F3F3145572F4EB026CCEAA7B63C59</vt:lpwstr>
  </property>
  <property fmtid="{D5CDD505-2E9C-101B-9397-08002B2CF9AE}" pid="3" name="MediaServiceImageTags">
    <vt:lpwstr/>
  </property>
</Properties>
</file>