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8"/>
  </p:notesMasterIdLst>
  <p:handoutMasterIdLst>
    <p:handoutMasterId r:id="rId29"/>
  </p:handoutMasterIdLst>
  <p:sldIdLst>
    <p:sldId id="316" r:id="rId2"/>
    <p:sldId id="314" r:id="rId3"/>
    <p:sldId id="318" r:id="rId4"/>
    <p:sldId id="320" r:id="rId5"/>
    <p:sldId id="342" r:id="rId6"/>
    <p:sldId id="321" r:id="rId7"/>
    <p:sldId id="322" r:id="rId8"/>
    <p:sldId id="325" r:id="rId9"/>
    <p:sldId id="341" r:id="rId10"/>
    <p:sldId id="326" r:id="rId11"/>
    <p:sldId id="329" r:id="rId12"/>
    <p:sldId id="331" r:id="rId13"/>
    <p:sldId id="294" r:id="rId14"/>
    <p:sldId id="333" r:id="rId15"/>
    <p:sldId id="335" r:id="rId16"/>
    <p:sldId id="295" r:id="rId17"/>
    <p:sldId id="344" r:id="rId18"/>
    <p:sldId id="312" r:id="rId19"/>
    <p:sldId id="296" r:id="rId20"/>
    <p:sldId id="347" r:id="rId21"/>
    <p:sldId id="343" r:id="rId22"/>
    <p:sldId id="298" r:id="rId23"/>
    <p:sldId id="346" r:id="rId24"/>
    <p:sldId id="345" r:id="rId25"/>
    <p:sldId id="309" r:id="rId26"/>
    <p:sldId id="340"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62985" autoAdjust="0"/>
  </p:normalViewPr>
  <p:slideViewPr>
    <p:cSldViewPr>
      <p:cViewPr varScale="1">
        <p:scale>
          <a:sx n="69" d="100"/>
          <a:sy n="69" d="100"/>
        </p:scale>
        <p:origin x="273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Participation</a:t>
            </a:r>
            <a:r>
              <a:rPr lang="en-US" baseline="0"/>
              <a:t> Percentage</a:t>
            </a:r>
            <a:endParaRPr lang="en-US"/>
          </a:p>
        </c:rich>
      </c:tx>
      <c:layout>
        <c:manualLayout>
          <c:xMode val="edge"/>
          <c:yMode val="edge"/>
          <c:x val="0.30741666666666667"/>
          <c:y val="2.64200792602377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34492563429572"/>
          <c:y val="0.13949940537485656"/>
          <c:w val="0.89765507436570424"/>
          <c:h val="0.72049945425806472"/>
        </c:manualLayout>
      </c:layout>
      <c:bar3DChart>
        <c:barDir val="col"/>
        <c:grouping val="clustered"/>
        <c:varyColors val="0"/>
        <c:ser>
          <c:idx val="0"/>
          <c:order val="0"/>
          <c:spPr>
            <a:solidFill>
              <a:schemeClr val="accent1"/>
            </a:solidFill>
            <a:ln>
              <a:noFill/>
            </a:ln>
            <a:effectLst/>
            <a:sp3d/>
          </c:spPr>
          <c:invertIfNegative val="0"/>
          <c:val>
            <c:numRef>
              <c:f>Sheet1!$B$35:$E$35</c:f>
              <c:numCache>
                <c:formatCode>0%</c:formatCode>
                <c:ptCount val="4"/>
                <c:pt idx="0">
                  <c:v>0.09</c:v>
                </c:pt>
                <c:pt idx="1">
                  <c:v>7.0000000000000007E-2</c:v>
                </c:pt>
                <c:pt idx="2">
                  <c:v>7.0000000000000007E-2</c:v>
                </c:pt>
                <c:pt idx="3">
                  <c:v>7.0000000000000007E-2</c:v>
                </c:pt>
              </c:numCache>
            </c:numRef>
          </c:val>
          <c:extLst>
            <c:ext xmlns:c16="http://schemas.microsoft.com/office/drawing/2014/chart" uri="{C3380CC4-5D6E-409C-BE32-E72D297353CC}">
              <c16:uniqueId val="{00000000-B2ED-4FA4-AC99-DB3A302E563A}"/>
            </c:ext>
          </c:extLst>
        </c:ser>
        <c:dLbls>
          <c:showLegendKey val="0"/>
          <c:showVal val="0"/>
          <c:showCatName val="0"/>
          <c:showSerName val="0"/>
          <c:showPercent val="0"/>
          <c:showBubbleSize val="0"/>
        </c:dLbls>
        <c:gapWidth val="150"/>
        <c:shape val="box"/>
        <c:axId val="1020374607"/>
        <c:axId val="54322975"/>
        <c:axId val="0"/>
      </c:bar3DChart>
      <c:catAx>
        <c:axId val="1020374607"/>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22975"/>
        <c:crosses val="autoZero"/>
        <c:auto val="1"/>
        <c:lblAlgn val="ctr"/>
        <c:lblOffset val="100"/>
        <c:noMultiLvlLbl val="0"/>
      </c:catAx>
      <c:valAx>
        <c:axId val="54322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0374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Dollars raised</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797081306462822E-2"/>
          <c:y val="0.22439678105622776"/>
          <c:w val="0.94903868427148486"/>
          <c:h val="0.62717032800429906"/>
        </c:manualLayout>
      </c:layout>
      <c:barChart>
        <c:barDir val="col"/>
        <c:grouping val="stacked"/>
        <c:varyColors val="0"/>
        <c:ser>
          <c:idx val="1"/>
          <c:order val="1"/>
          <c:tx>
            <c:v>System</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Sheet1!$A$21:$E$21</c:f>
              <c:numCache>
                <c:formatCode>"$"#,##0.00</c:formatCode>
                <c:ptCount val="5"/>
                <c:pt idx="0">
                  <c:v>241024.94</c:v>
                </c:pt>
                <c:pt idx="1">
                  <c:v>200658.09</c:v>
                </c:pt>
                <c:pt idx="2">
                  <c:v>200718.09</c:v>
                </c:pt>
                <c:pt idx="3" formatCode="&quot;$&quot;#,##0.00_);[Red]\(&quot;$&quot;#,##0.00\)">
                  <c:v>236657.5</c:v>
                </c:pt>
                <c:pt idx="4">
                  <c:v>0</c:v>
                </c:pt>
              </c:numCache>
            </c:numRef>
          </c:val>
          <c:extLst>
            <c:ext xmlns:c16="http://schemas.microsoft.com/office/drawing/2014/chart" uri="{C3380CC4-5D6E-409C-BE32-E72D297353CC}">
              <c16:uniqueId val="{00000000-715C-4A2F-9CB5-098EF39774A1}"/>
            </c:ext>
          </c:extLst>
        </c:ser>
        <c:ser>
          <c:idx val="2"/>
          <c:order val="2"/>
          <c:tx>
            <c:v>University</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Sheet1!$A$22:$D$22</c:f>
              <c:numCache>
                <c:formatCode>"$"#,##0.00</c:formatCode>
                <c:ptCount val="4"/>
                <c:pt idx="0">
                  <c:v>304102.33</c:v>
                </c:pt>
                <c:pt idx="1">
                  <c:v>251257.73</c:v>
                </c:pt>
                <c:pt idx="2">
                  <c:v>251197.73</c:v>
                </c:pt>
                <c:pt idx="3" formatCode="&quot;$&quot;#,##0.00_);[Red]\(&quot;$&quot;#,##0.00\)">
                  <c:v>285581.44</c:v>
                </c:pt>
              </c:numCache>
            </c:numRef>
          </c:val>
          <c:extLst>
            <c:ext xmlns:c16="http://schemas.microsoft.com/office/drawing/2014/chart" uri="{C3380CC4-5D6E-409C-BE32-E72D297353CC}">
              <c16:uniqueId val="{00000001-715C-4A2F-9CB5-098EF39774A1}"/>
            </c:ext>
          </c:extLst>
        </c:ser>
        <c:dLbls>
          <c:dLblPos val="ctr"/>
          <c:showLegendKey val="0"/>
          <c:showVal val="1"/>
          <c:showCatName val="0"/>
          <c:showSerName val="0"/>
          <c:showPercent val="0"/>
          <c:showBubbleSize val="0"/>
        </c:dLbls>
        <c:gapWidth val="79"/>
        <c:overlap val="100"/>
        <c:axId val="1020354655"/>
        <c:axId val="83034367"/>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val>
                  <c:numRef>
                    <c:extLst>
                      <c:ext uri="{02D57815-91ED-43cb-92C2-25804820EDAC}">
                        <c15:formulaRef>
                          <c15:sqref>Sheet1!$A$20:$E$20</c15:sqref>
                        </c15:formulaRef>
                      </c:ext>
                    </c:extLst>
                    <c:numCache>
                      <c:formatCode>General</c:formatCode>
                      <c:ptCount val="5"/>
                      <c:pt idx="0">
                        <c:v>2020</c:v>
                      </c:pt>
                      <c:pt idx="1">
                        <c:v>2021</c:v>
                      </c:pt>
                      <c:pt idx="2">
                        <c:v>2022</c:v>
                      </c:pt>
                      <c:pt idx="3">
                        <c:v>2023</c:v>
                      </c:pt>
                    </c:numCache>
                  </c:numRef>
                </c:val>
                <c:extLst>
                  <c:ext xmlns:c16="http://schemas.microsoft.com/office/drawing/2014/chart" uri="{C3380CC4-5D6E-409C-BE32-E72D297353CC}">
                    <c16:uniqueId val="{00000002-715C-4A2F-9CB5-098EF39774A1}"/>
                  </c:ext>
                </c:extLst>
              </c15:ser>
            </c15:filteredBarSeries>
          </c:ext>
        </c:extLst>
      </c:barChart>
      <c:catAx>
        <c:axId val="10203546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83034367"/>
        <c:crosses val="autoZero"/>
        <c:auto val="1"/>
        <c:lblAlgn val="ctr"/>
        <c:lblOffset val="100"/>
        <c:noMultiLvlLbl val="0"/>
      </c:catAx>
      <c:valAx>
        <c:axId val="83034367"/>
        <c:scaling>
          <c:orientation val="minMax"/>
        </c:scaling>
        <c:delete val="1"/>
        <c:axPos val="l"/>
        <c:numFmt formatCode="&quot;$&quot;#,##0.00" sourceLinked="1"/>
        <c:majorTickMark val="none"/>
        <c:minorTickMark val="none"/>
        <c:tickLblPos val="nextTo"/>
        <c:crossAx val="10203546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0.45054</cdr:x>
      <cdr:y>0.87257</cdr:y>
    </cdr:from>
    <cdr:to>
      <cdr:x>0.55513</cdr:x>
      <cdr:y>0.95938</cdr:y>
    </cdr:to>
    <cdr:sp macro="" textlink="">
      <cdr:nvSpPr>
        <cdr:cNvPr id="2" name="Rectangle 1">
          <a:extLst xmlns:a="http://schemas.openxmlformats.org/drawingml/2006/main">
            <a:ext uri="{FF2B5EF4-FFF2-40B4-BE49-F238E27FC236}">
              <a16:creationId xmlns:a16="http://schemas.microsoft.com/office/drawing/2014/main" id="{92BE2522-1715-6E57-220B-BA52344643D0}"/>
            </a:ext>
          </a:extLst>
        </cdr:cNvPr>
        <cdr:cNvSpPr/>
      </cdr:nvSpPr>
      <cdr:spPr>
        <a:xfrm xmlns:a="http://schemas.openxmlformats.org/drawingml/2006/main">
          <a:off x="2470150" y="2489200"/>
          <a:ext cx="573405" cy="24765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a:solidFill>
                <a:sysClr val="windowText" lastClr="000000"/>
              </a:solidFill>
            </a:rPr>
            <a:t>2022</a:t>
          </a:r>
        </a:p>
      </cdr:txBody>
    </cdr:sp>
  </cdr:relSizeAnchor>
  <cdr:relSizeAnchor xmlns:cdr="http://schemas.openxmlformats.org/drawingml/2006/chartDrawing">
    <cdr:from>
      <cdr:x>0.2577</cdr:x>
      <cdr:y>0.87257</cdr:y>
    </cdr:from>
    <cdr:to>
      <cdr:x>0.36229</cdr:x>
      <cdr:y>0.95938</cdr:y>
    </cdr:to>
    <cdr:sp macro="" textlink="">
      <cdr:nvSpPr>
        <cdr:cNvPr id="3" name="Rectangle 2">
          <a:extLst xmlns:a="http://schemas.openxmlformats.org/drawingml/2006/main">
            <a:ext uri="{FF2B5EF4-FFF2-40B4-BE49-F238E27FC236}">
              <a16:creationId xmlns:a16="http://schemas.microsoft.com/office/drawing/2014/main" id="{92BE2522-1715-6E57-220B-BA52344643D0}"/>
            </a:ext>
          </a:extLst>
        </cdr:cNvPr>
        <cdr:cNvSpPr/>
      </cdr:nvSpPr>
      <cdr:spPr>
        <a:xfrm xmlns:a="http://schemas.openxmlformats.org/drawingml/2006/main">
          <a:off x="1412875" y="2489200"/>
          <a:ext cx="573405" cy="24765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a:solidFill>
                <a:sysClr val="windowText" lastClr="000000"/>
              </a:solidFill>
            </a:rPr>
            <a:t>2021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0AD312E-978F-4E48-A2F4-75288B2ABA95}" type="datetimeFigureOut">
              <a:rPr lang="en-US" smtClean="0"/>
              <a:t>8/12/2024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7F58FB6-0F3A-46F1-A378-E97EBB67F3DB}" type="slidenum">
              <a:rPr lang="en-US" smtClean="0"/>
              <a:t>‹#›</a:t>
            </a:fld>
            <a:endParaRPr lang="en-US"/>
          </a:p>
        </p:txBody>
      </p:sp>
    </p:spTree>
    <p:extLst>
      <p:ext uri="{BB962C8B-B14F-4D97-AF65-F5344CB8AC3E}">
        <p14:creationId xmlns:p14="http://schemas.microsoft.com/office/powerpoint/2010/main" val="1853380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519E9EF-CB25-4714-8F67-AED134CF2DAD}" type="datetimeFigureOut">
              <a:rPr lang="en-US" smtClean="0"/>
              <a:t>8/12/2024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CF0D81E-FA41-4EE7-BE26-92888767D729}" type="slidenum">
              <a:rPr lang="en-US" smtClean="0"/>
              <a:t>‹#›</a:t>
            </a:fld>
            <a:endParaRPr lang="en-US"/>
          </a:p>
        </p:txBody>
      </p:sp>
    </p:spTree>
    <p:extLst>
      <p:ext uri="{BB962C8B-B14F-4D97-AF65-F5344CB8AC3E}">
        <p14:creationId xmlns:p14="http://schemas.microsoft.com/office/powerpoint/2010/main" val="285964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a:t>
            </a:fld>
            <a:endParaRPr lang="en-US"/>
          </a:p>
        </p:txBody>
      </p:sp>
    </p:spTree>
    <p:extLst>
      <p:ext uri="{BB962C8B-B14F-4D97-AF65-F5344CB8AC3E}">
        <p14:creationId xmlns:p14="http://schemas.microsoft.com/office/powerpoint/2010/main" val="339451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Employees paid monthly:</a:t>
            </a:r>
          </a:p>
          <a:p>
            <a:pPr lvl="1"/>
            <a:r>
              <a:rPr lang="en-US" sz="1800" dirty="0"/>
              <a:t>Payroll deductions start in December and will be reflected on January paycheck (of the new calendar year).</a:t>
            </a:r>
          </a:p>
          <a:p>
            <a:pPr lvl="1"/>
            <a:endParaRPr lang="en-US" sz="1800" dirty="0"/>
          </a:p>
          <a:p>
            <a:pPr lvl="0"/>
            <a:r>
              <a:rPr lang="en-US" dirty="0"/>
              <a:t>Employees paid bi-weekly: </a:t>
            </a:r>
          </a:p>
          <a:p>
            <a:pPr lvl="1"/>
            <a:r>
              <a:rPr lang="en-US" sz="1800" dirty="0"/>
              <a:t>Monthly deductions taken from the second paycheck each month, starting in January.</a:t>
            </a:r>
          </a:p>
          <a:p>
            <a:pPr lvl="1"/>
            <a:endParaRPr lang="en-US" sz="1800" dirty="0"/>
          </a:p>
          <a:p>
            <a:r>
              <a:rPr lang="en-US" dirty="0"/>
              <a:t>Payroll deductions are made after taxes have been withheld.</a:t>
            </a:r>
          </a:p>
          <a:p>
            <a:endParaRPr lang="en-US" dirty="0"/>
          </a:p>
          <a:p>
            <a:pPr lvl="0"/>
            <a:r>
              <a:rPr lang="en-US" dirty="0"/>
              <a:t>Payroll deductions can be stopped at any time by contacting payroll office.</a:t>
            </a:r>
          </a:p>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10</a:t>
            </a:fld>
            <a:endParaRPr lang="en-US"/>
          </a:p>
        </p:txBody>
      </p:sp>
    </p:spTree>
    <p:extLst>
      <p:ext uri="{BB962C8B-B14F-4D97-AF65-F5344CB8AC3E}">
        <p14:creationId xmlns:p14="http://schemas.microsoft.com/office/powerpoint/2010/main" val="69493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11</a:t>
            </a:fld>
            <a:endParaRPr lang="en-US"/>
          </a:p>
        </p:txBody>
      </p:sp>
    </p:spTree>
    <p:extLst>
      <p:ext uri="{BB962C8B-B14F-4D97-AF65-F5344CB8AC3E}">
        <p14:creationId xmlns:p14="http://schemas.microsoft.com/office/powerpoint/2010/main" val="96888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12</a:t>
            </a:fld>
            <a:endParaRPr lang="en-US"/>
          </a:p>
        </p:txBody>
      </p:sp>
    </p:spTree>
    <p:extLst>
      <p:ext uri="{BB962C8B-B14F-4D97-AF65-F5344CB8AC3E}">
        <p14:creationId xmlns:p14="http://schemas.microsoft.com/office/powerpoint/2010/main" val="392795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endParaRPr lang="en-US" sz="1800" baseline="0" dirty="0"/>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13</a:t>
            </a:fld>
            <a:endParaRPr lang="en-US"/>
          </a:p>
        </p:txBody>
      </p:sp>
    </p:spTree>
    <p:extLst>
      <p:ext uri="{BB962C8B-B14F-4D97-AF65-F5344CB8AC3E}">
        <p14:creationId xmlns:p14="http://schemas.microsoft.com/office/powerpoint/2010/main" val="384090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p:txBody>
      </p:sp>
      <p:sp>
        <p:nvSpPr>
          <p:cNvPr id="4" name="Slide Number Placeholder 3"/>
          <p:cNvSpPr>
            <a:spLocks noGrp="1"/>
          </p:cNvSpPr>
          <p:nvPr>
            <p:ph type="sldNum" sz="quarter" idx="10"/>
          </p:nvPr>
        </p:nvSpPr>
        <p:spPr/>
        <p:txBody>
          <a:bodyPr/>
          <a:lstStyle/>
          <a:p>
            <a:fld id="{8CF0D81E-FA41-4EE7-BE26-92888767D729}" type="slidenum">
              <a:rPr lang="en-US" smtClean="0"/>
              <a:t>14</a:t>
            </a:fld>
            <a:endParaRPr lang="en-US"/>
          </a:p>
        </p:txBody>
      </p:sp>
    </p:spTree>
    <p:extLst>
      <p:ext uri="{BB962C8B-B14F-4D97-AF65-F5344CB8AC3E}">
        <p14:creationId xmlns:p14="http://schemas.microsoft.com/office/powerpoint/2010/main" val="28004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p:txBody>
      </p:sp>
      <p:sp>
        <p:nvSpPr>
          <p:cNvPr id="4" name="Slide Number Placeholder 3"/>
          <p:cNvSpPr>
            <a:spLocks noGrp="1"/>
          </p:cNvSpPr>
          <p:nvPr>
            <p:ph type="sldNum" sz="quarter" idx="10"/>
          </p:nvPr>
        </p:nvSpPr>
        <p:spPr/>
        <p:txBody>
          <a:bodyPr/>
          <a:lstStyle/>
          <a:p>
            <a:fld id="{8CF0D81E-FA41-4EE7-BE26-92888767D729}" type="slidenum">
              <a:rPr lang="en-US" smtClean="0"/>
              <a:t>15</a:t>
            </a:fld>
            <a:endParaRPr lang="en-US"/>
          </a:p>
        </p:txBody>
      </p:sp>
    </p:spTree>
    <p:extLst>
      <p:ext uri="{BB962C8B-B14F-4D97-AF65-F5344CB8AC3E}">
        <p14:creationId xmlns:p14="http://schemas.microsoft.com/office/powerpoint/2010/main" val="61379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endParaRPr lang="en-US" sz="1800" baseline="0" dirty="0"/>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16</a:t>
            </a:fld>
            <a:endParaRPr lang="en-US"/>
          </a:p>
        </p:txBody>
      </p:sp>
    </p:spTree>
    <p:extLst>
      <p:ext uri="{BB962C8B-B14F-4D97-AF65-F5344CB8AC3E}">
        <p14:creationId xmlns:p14="http://schemas.microsoft.com/office/powerpoint/2010/main" val="1179000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unique ways to make the “Ask” outside of sending emails which tend to get lost or overlooked.</a:t>
            </a:r>
          </a:p>
          <a:p>
            <a:endParaRPr lang="en-US" dirty="0"/>
          </a:p>
          <a:p>
            <a:r>
              <a:rPr lang="en-US" dirty="0"/>
              <a:t>We will give you a draft post to share on your social media on September 1.  </a:t>
            </a:r>
          </a:p>
          <a:p>
            <a:endParaRPr lang="en-US" dirty="0"/>
          </a:p>
        </p:txBody>
      </p:sp>
      <p:sp>
        <p:nvSpPr>
          <p:cNvPr id="4" name="Slide Number Placeholder 3"/>
          <p:cNvSpPr>
            <a:spLocks noGrp="1"/>
          </p:cNvSpPr>
          <p:nvPr>
            <p:ph type="sldNum" sz="quarter" idx="5"/>
          </p:nvPr>
        </p:nvSpPr>
        <p:spPr/>
        <p:txBody>
          <a:bodyPr/>
          <a:lstStyle/>
          <a:p>
            <a:fld id="{8CF0D81E-FA41-4EE7-BE26-92888767D729}" type="slidenum">
              <a:rPr lang="en-US" smtClean="0"/>
              <a:t>17</a:t>
            </a:fld>
            <a:endParaRPr lang="en-US"/>
          </a:p>
        </p:txBody>
      </p:sp>
    </p:spTree>
    <p:extLst>
      <p:ext uri="{BB962C8B-B14F-4D97-AF65-F5344CB8AC3E}">
        <p14:creationId xmlns:p14="http://schemas.microsoft.com/office/powerpoint/2010/main" val="3223444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0D81E-FA41-4EE7-BE26-92888767D729}" type="slidenum">
              <a:rPr lang="en-US" smtClean="0"/>
              <a:t>18</a:t>
            </a:fld>
            <a:endParaRPr lang="en-US"/>
          </a:p>
        </p:txBody>
      </p:sp>
    </p:spTree>
    <p:extLst>
      <p:ext uri="{BB962C8B-B14F-4D97-AF65-F5344CB8AC3E}">
        <p14:creationId xmlns:p14="http://schemas.microsoft.com/office/powerpoint/2010/main" val="915594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19</a:t>
            </a:fld>
            <a:endParaRPr lang="en-US"/>
          </a:p>
        </p:txBody>
      </p:sp>
    </p:spTree>
    <p:extLst>
      <p:ext uri="{BB962C8B-B14F-4D97-AF65-F5344CB8AC3E}">
        <p14:creationId xmlns:p14="http://schemas.microsoft.com/office/powerpoint/2010/main" val="7551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a:t>
            </a:fld>
            <a:endParaRPr lang="en-US"/>
          </a:p>
        </p:txBody>
      </p:sp>
    </p:spTree>
    <p:extLst>
      <p:ext uri="{BB962C8B-B14F-4D97-AF65-F5344CB8AC3E}">
        <p14:creationId xmlns:p14="http://schemas.microsoft.com/office/powerpoint/2010/main" val="284366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20</a:t>
            </a:fld>
            <a:endParaRPr lang="en-US"/>
          </a:p>
        </p:txBody>
      </p:sp>
    </p:spTree>
    <p:extLst>
      <p:ext uri="{BB962C8B-B14F-4D97-AF65-F5344CB8AC3E}">
        <p14:creationId xmlns:p14="http://schemas.microsoft.com/office/powerpoint/2010/main" val="2909507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21</a:t>
            </a:fld>
            <a:endParaRPr lang="en-US"/>
          </a:p>
        </p:txBody>
      </p:sp>
    </p:spTree>
    <p:extLst>
      <p:ext uri="{BB962C8B-B14F-4D97-AF65-F5344CB8AC3E}">
        <p14:creationId xmlns:p14="http://schemas.microsoft.com/office/powerpoint/2010/main" val="3587226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22</a:t>
            </a:fld>
            <a:endParaRPr lang="en-US"/>
          </a:p>
        </p:txBody>
      </p:sp>
    </p:spTree>
    <p:extLst>
      <p:ext uri="{BB962C8B-B14F-4D97-AF65-F5344CB8AC3E}">
        <p14:creationId xmlns:p14="http://schemas.microsoft.com/office/powerpoint/2010/main" val="961000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1800" dirty="0"/>
              <a:t>*** An important part of reaching our goals are FUNDRAISERS – Share Handout</a:t>
            </a:r>
          </a:p>
        </p:txBody>
      </p:sp>
      <p:sp>
        <p:nvSpPr>
          <p:cNvPr id="4" name="Slide Number Placeholder 3"/>
          <p:cNvSpPr>
            <a:spLocks noGrp="1"/>
          </p:cNvSpPr>
          <p:nvPr>
            <p:ph type="sldNum" sz="quarter" idx="10"/>
          </p:nvPr>
        </p:nvSpPr>
        <p:spPr/>
        <p:txBody>
          <a:bodyPr/>
          <a:lstStyle/>
          <a:p>
            <a:fld id="{8CF0D81E-FA41-4EE7-BE26-92888767D729}" type="slidenum">
              <a:rPr lang="en-US" smtClean="0"/>
              <a:t>23</a:t>
            </a:fld>
            <a:endParaRPr lang="en-US"/>
          </a:p>
        </p:txBody>
      </p:sp>
    </p:spTree>
    <p:extLst>
      <p:ext uri="{BB962C8B-B14F-4D97-AF65-F5344CB8AC3E}">
        <p14:creationId xmlns:p14="http://schemas.microsoft.com/office/powerpoint/2010/main" val="4010034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24</a:t>
            </a:fld>
            <a:endParaRPr lang="en-US"/>
          </a:p>
        </p:txBody>
      </p:sp>
    </p:spTree>
    <p:extLst>
      <p:ext uri="{BB962C8B-B14F-4D97-AF65-F5344CB8AC3E}">
        <p14:creationId xmlns:p14="http://schemas.microsoft.com/office/powerpoint/2010/main" val="2026105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0D81E-FA41-4EE7-BE26-92888767D729}" type="slidenum">
              <a:rPr lang="en-US" smtClean="0"/>
              <a:t>25</a:t>
            </a:fld>
            <a:endParaRPr lang="en-US"/>
          </a:p>
        </p:txBody>
      </p:sp>
    </p:spTree>
    <p:extLst>
      <p:ext uri="{BB962C8B-B14F-4D97-AF65-F5344CB8AC3E}">
        <p14:creationId xmlns:p14="http://schemas.microsoft.com/office/powerpoint/2010/main" val="1926801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TURN IT BACK OVER TO CHAIRS FOR FINAL COMMENTS</a:t>
            </a:r>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26</a:t>
            </a:fld>
            <a:endParaRPr lang="en-US"/>
          </a:p>
        </p:txBody>
      </p:sp>
    </p:spTree>
    <p:extLst>
      <p:ext uri="{BB962C8B-B14F-4D97-AF65-F5344CB8AC3E}">
        <p14:creationId xmlns:p14="http://schemas.microsoft.com/office/powerpoint/2010/main" val="299565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3</a:t>
            </a:fld>
            <a:endParaRPr lang="en-US"/>
          </a:p>
        </p:txBody>
      </p:sp>
    </p:spTree>
    <p:extLst>
      <p:ext uri="{BB962C8B-B14F-4D97-AF65-F5344CB8AC3E}">
        <p14:creationId xmlns:p14="http://schemas.microsoft.com/office/powerpoint/2010/main" val="230695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4</a:t>
            </a:fld>
            <a:endParaRPr lang="en-US"/>
          </a:p>
        </p:txBody>
      </p:sp>
    </p:spTree>
    <p:extLst>
      <p:ext uri="{BB962C8B-B14F-4D97-AF65-F5344CB8AC3E}">
        <p14:creationId xmlns:p14="http://schemas.microsoft.com/office/powerpoint/2010/main" val="80389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5</a:t>
            </a:fld>
            <a:endParaRPr lang="en-US"/>
          </a:p>
        </p:txBody>
      </p:sp>
    </p:spTree>
    <p:extLst>
      <p:ext uri="{BB962C8B-B14F-4D97-AF65-F5344CB8AC3E}">
        <p14:creationId xmlns:p14="http://schemas.microsoft.com/office/powerpoint/2010/main" val="354735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6</a:t>
            </a:fld>
            <a:endParaRPr lang="en-US"/>
          </a:p>
        </p:txBody>
      </p:sp>
    </p:spTree>
    <p:extLst>
      <p:ext uri="{BB962C8B-B14F-4D97-AF65-F5344CB8AC3E}">
        <p14:creationId xmlns:p14="http://schemas.microsoft.com/office/powerpoint/2010/main" val="315567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1" i="1" dirty="0"/>
              <a:t>Choice!</a:t>
            </a:r>
            <a:endParaRPr lang="en-US" sz="1800" dirty="0"/>
          </a:p>
          <a:p>
            <a:r>
              <a:rPr lang="en-US" sz="1800" dirty="0"/>
              <a:t>There are over 400 approved organizations to choose from.  You decide which organizations best address your concerns.</a:t>
            </a:r>
          </a:p>
          <a:p>
            <a:pPr marL="0" indent="0">
              <a:buNone/>
            </a:pPr>
            <a:r>
              <a:rPr lang="en-US" sz="1800" b="1" i="1" dirty="0"/>
              <a:t>Confidence!</a:t>
            </a:r>
            <a:endParaRPr lang="en-US" sz="1800" dirty="0"/>
          </a:p>
          <a:p>
            <a:r>
              <a:rPr lang="en-US" sz="1800" dirty="0"/>
              <a:t>All agencies participating in the SECC must meet strict eligibility standards established by state law and are screened by the SECC State Policy Committee. Therefore, you can feel confident your gift is being used efficiently and effectively by your designated charities.</a:t>
            </a:r>
          </a:p>
          <a:p>
            <a:pPr marL="0" indent="0">
              <a:buNone/>
            </a:pPr>
            <a:r>
              <a:rPr lang="en-US" sz="1800" b="1" i="1" dirty="0"/>
              <a:t>Convenience!</a:t>
            </a:r>
            <a:endParaRPr lang="en-US" sz="1800" dirty="0"/>
          </a:p>
          <a:p>
            <a:r>
              <a:rPr lang="en-US" sz="1800" dirty="0"/>
              <a:t> </a:t>
            </a:r>
            <a:r>
              <a:rPr lang="en-US" sz="1800" b="1" i="1" dirty="0"/>
              <a:t>The SECC encourages you to take advantage of the online payroll deduction as a convenient method for giving- monthly or one-time gift</a:t>
            </a:r>
            <a:r>
              <a:rPr lang="en-US" sz="1800" dirty="0"/>
              <a:t> </a:t>
            </a:r>
          </a:p>
        </p:txBody>
      </p:sp>
      <p:sp>
        <p:nvSpPr>
          <p:cNvPr id="4" name="Slide Number Placeholder 3"/>
          <p:cNvSpPr>
            <a:spLocks noGrp="1"/>
          </p:cNvSpPr>
          <p:nvPr>
            <p:ph type="sldNum" sz="quarter" idx="10"/>
          </p:nvPr>
        </p:nvSpPr>
        <p:spPr/>
        <p:txBody>
          <a:bodyPr/>
          <a:lstStyle/>
          <a:p>
            <a:fld id="{8CF0D81E-FA41-4EE7-BE26-92888767D729}" type="slidenum">
              <a:rPr lang="en-US" smtClean="0"/>
              <a:t>7</a:t>
            </a:fld>
            <a:endParaRPr lang="en-US"/>
          </a:p>
        </p:txBody>
      </p:sp>
    </p:spTree>
    <p:extLst>
      <p:ext uri="{BB962C8B-B14F-4D97-AF65-F5344CB8AC3E}">
        <p14:creationId xmlns:p14="http://schemas.microsoft.com/office/powerpoint/2010/main" val="126098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8</a:t>
            </a:fld>
            <a:endParaRPr lang="en-US"/>
          </a:p>
        </p:txBody>
      </p:sp>
    </p:spTree>
    <p:extLst>
      <p:ext uri="{BB962C8B-B14F-4D97-AF65-F5344CB8AC3E}">
        <p14:creationId xmlns:p14="http://schemas.microsoft.com/office/powerpoint/2010/main" val="3234886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0D81E-FA41-4EE7-BE26-92888767D729}" type="slidenum">
              <a:rPr lang="en-US" smtClean="0"/>
              <a:t>9</a:t>
            </a:fld>
            <a:endParaRPr lang="en-US"/>
          </a:p>
        </p:txBody>
      </p:sp>
    </p:spTree>
    <p:extLst>
      <p:ext uri="{BB962C8B-B14F-4D97-AF65-F5344CB8AC3E}">
        <p14:creationId xmlns:p14="http://schemas.microsoft.com/office/powerpoint/2010/main" val="339050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1A0F-4577-4F75-9E57-CE9F6C0CDA5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A26579-1516-4774-B1EE-3FDEBF2060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B5A3865-3ED4-44D5-BA4C-2D8268461BDC}"/>
              </a:ext>
            </a:extLst>
          </p:cNvPr>
          <p:cNvSpPr>
            <a:spLocks noGrp="1"/>
          </p:cNvSpPr>
          <p:nvPr>
            <p:ph type="dt" sz="half" idx="10"/>
          </p:nvPr>
        </p:nvSpPr>
        <p:spPr/>
        <p:txBody>
          <a:bodyPr/>
          <a:lstStyle/>
          <a:p>
            <a:fld id="{145319C1-F541-4A2D-94CA-16DC231AE0DA}" type="datetime1">
              <a:rPr lang="en-US" smtClean="0"/>
              <a:t>8/12/2024</a:t>
            </a:fld>
            <a:endParaRPr lang="en-US"/>
          </a:p>
        </p:txBody>
      </p:sp>
      <p:sp>
        <p:nvSpPr>
          <p:cNvPr id="5" name="Footer Placeholder 4">
            <a:extLst>
              <a:ext uri="{FF2B5EF4-FFF2-40B4-BE49-F238E27FC236}">
                <a16:creationId xmlns:a16="http://schemas.microsoft.com/office/drawing/2014/main" id="{DC8C7EEB-5F2B-4447-BAF3-243ACB5CD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CEBD3-8BBC-4771-849C-506B1F475289}"/>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150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5033-E6EC-4C70-92D1-6E13985995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D488F1-5544-4E81-830A-F47181E492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89BC-857B-4417-8E40-1ECB58D99016}"/>
              </a:ext>
            </a:extLst>
          </p:cNvPr>
          <p:cNvSpPr>
            <a:spLocks noGrp="1"/>
          </p:cNvSpPr>
          <p:nvPr>
            <p:ph type="dt" sz="half" idx="10"/>
          </p:nvPr>
        </p:nvSpPr>
        <p:spPr/>
        <p:txBody>
          <a:bodyPr/>
          <a:lstStyle/>
          <a:p>
            <a:fld id="{46F53BAA-6781-442E-8C67-80A6A90F7CF1}" type="datetime1">
              <a:rPr lang="en-US" smtClean="0"/>
              <a:t>8/12/2024</a:t>
            </a:fld>
            <a:endParaRPr lang="en-US"/>
          </a:p>
        </p:txBody>
      </p:sp>
      <p:sp>
        <p:nvSpPr>
          <p:cNvPr id="5" name="Footer Placeholder 4">
            <a:extLst>
              <a:ext uri="{FF2B5EF4-FFF2-40B4-BE49-F238E27FC236}">
                <a16:creationId xmlns:a16="http://schemas.microsoft.com/office/drawing/2014/main" id="{1EA925AD-0ABE-4885-BE9F-87D83A4B7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78640-C98D-4620-BD32-B1336388C8B4}"/>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32429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3CED5-415B-46AB-BDF9-58F678B72BE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1791A5-93D0-471E-93F1-704FFD15AB6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2575C-2616-47FB-BF66-A12868E5A14C}"/>
              </a:ext>
            </a:extLst>
          </p:cNvPr>
          <p:cNvSpPr>
            <a:spLocks noGrp="1"/>
          </p:cNvSpPr>
          <p:nvPr>
            <p:ph type="dt" sz="half" idx="10"/>
          </p:nvPr>
        </p:nvSpPr>
        <p:spPr/>
        <p:txBody>
          <a:bodyPr/>
          <a:lstStyle/>
          <a:p>
            <a:fld id="{4A4EDE0B-6472-4D12-99E7-5FEF02BC525F}" type="datetime1">
              <a:rPr lang="en-US" smtClean="0"/>
              <a:t>8/12/2024</a:t>
            </a:fld>
            <a:endParaRPr lang="en-US"/>
          </a:p>
        </p:txBody>
      </p:sp>
      <p:sp>
        <p:nvSpPr>
          <p:cNvPr id="5" name="Footer Placeholder 4">
            <a:extLst>
              <a:ext uri="{FF2B5EF4-FFF2-40B4-BE49-F238E27FC236}">
                <a16:creationId xmlns:a16="http://schemas.microsoft.com/office/drawing/2014/main" id="{E7253D40-58F1-4851-AC44-9C2AB2561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EDED7-C9B0-4043-B51B-1BD5C163E526}"/>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426864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90B2-DFAF-44BA-9254-B4796624B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07A55E-F4C2-44E3-9361-4624E99F2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8E44C-4FCE-49B1-BD91-03754B084E18}"/>
              </a:ext>
            </a:extLst>
          </p:cNvPr>
          <p:cNvSpPr>
            <a:spLocks noGrp="1"/>
          </p:cNvSpPr>
          <p:nvPr>
            <p:ph type="dt" sz="half" idx="10"/>
          </p:nvPr>
        </p:nvSpPr>
        <p:spPr/>
        <p:txBody>
          <a:bodyPr/>
          <a:lstStyle/>
          <a:p>
            <a:fld id="{EFD84E88-821D-4283-8946-4036D0544A15}" type="datetime1">
              <a:rPr lang="en-US" smtClean="0"/>
              <a:t>8/12/2024</a:t>
            </a:fld>
            <a:endParaRPr lang="en-US"/>
          </a:p>
        </p:txBody>
      </p:sp>
      <p:sp>
        <p:nvSpPr>
          <p:cNvPr id="5" name="Footer Placeholder 4">
            <a:extLst>
              <a:ext uri="{FF2B5EF4-FFF2-40B4-BE49-F238E27FC236}">
                <a16:creationId xmlns:a16="http://schemas.microsoft.com/office/drawing/2014/main" id="{35707B4A-4234-4C40-914E-3D35E1190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934FA-48F3-45D6-A7F6-4ABAC759DD6F}"/>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88080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B6FE-8B5F-4560-987B-CD9A285C09A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BE18EA-139D-40ED-8FAC-688ADBB0D1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99E6B5-E362-41F1-B4D9-4AFD89C01C6A}"/>
              </a:ext>
            </a:extLst>
          </p:cNvPr>
          <p:cNvSpPr>
            <a:spLocks noGrp="1"/>
          </p:cNvSpPr>
          <p:nvPr>
            <p:ph type="dt" sz="half" idx="10"/>
          </p:nvPr>
        </p:nvSpPr>
        <p:spPr/>
        <p:txBody>
          <a:bodyPr/>
          <a:lstStyle/>
          <a:p>
            <a:fld id="{8A5BB583-2B07-415F-BBA9-C03E179A71E4}" type="datetime1">
              <a:rPr lang="en-US" smtClean="0"/>
              <a:t>8/12/2024</a:t>
            </a:fld>
            <a:endParaRPr lang="en-US"/>
          </a:p>
        </p:txBody>
      </p:sp>
      <p:sp>
        <p:nvSpPr>
          <p:cNvPr id="5" name="Footer Placeholder 4">
            <a:extLst>
              <a:ext uri="{FF2B5EF4-FFF2-40B4-BE49-F238E27FC236}">
                <a16:creationId xmlns:a16="http://schemas.microsoft.com/office/drawing/2014/main" id="{348BEC1F-38B8-41D6-9C0C-E5642F6C3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F92AC-E778-4344-BB87-F604BE90646B}"/>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63602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F2A7-B967-46E8-A529-C419D90DDA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964DD-1097-4589-902E-D746122F0D5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633AAF-9C88-4216-BC09-C5D51BE97B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8164B5-478D-422A-8E5F-37DB83ECBA6B}"/>
              </a:ext>
            </a:extLst>
          </p:cNvPr>
          <p:cNvSpPr>
            <a:spLocks noGrp="1"/>
          </p:cNvSpPr>
          <p:nvPr>
            <p:ph type="dt" sz="half" idx="10"/>
          </p:nvPr>
        </p:nvSpPr>
        <p:spPr/>
        <p:txBody>
          <a:bodyPr/>
          <a:lstStyle/>
          <a:p>
            <a:fld id="{1AFE8A97-36CF-400F-BAE5-515D6658C9FB}" type="datetime1">
              <a:rPr lang="en-US" smtClean="0"/>
              <a:t>8/12/2024</a:t>
            </a:fld>
            <a:endParaRPr lang="en-US"/>
          </a:p>
        </p:txBody>
      </p:sp>
      <p:sp>
        <p:nvSpPr>
          <p:cNvPr id="6" name="Footer Placeholder 5">
            <a:extLst>
              <a:ext uri="{FF2B5EF4-FFF2-40B4-BE49-F238E27FC236}">
                <a16:creationId xmlns:a16="http://schemas.microsoft.com/office/drawing/2014/main" id="{45A3B517-1EC8-4ECC-BF75-0D7211FD1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FAD04-2F5E-467D-B41E-6BCC512C8D3D}"/>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80185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3914-455B-4350-9D3C-F5E506CECB8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84E4E1-CB16-4C6D-8F48-DA2931033B0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F95E6-AAFE-4DEC-9522-82457130034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3878D3-8285-4905-ADCF-CC4821E6521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6DEDC-3690-4CFF-BF6A-886873ECBD7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1D0D2-37DD-4410-9C71-E1C94DAE437C}"/>
              </a:ext>
            </a:extLst>
          </p:cNvPr>
          <p:cNvSpPr>
            <a:spLocks noGrp="1"/>
          </p:cNvSpPr>
          <p:nvPr>
            <p:ph type="dt" sz="half" idx="10"/>
          </p:nvPr>
        </p:nvSpPr>
        <p:spPr/>
        <p:txBody>
          <a:bodyPr/>
          <a:lstStyle/>
          <a:p>
            <a:fld id="{B56AE480-62A4-43F0-96BA-DF6D80008361}" type="datetime1">
              <a:rPr lang="en-US" smtClean="0"/>
              <a:t>8/12/2024</a:t>
            </a:fld>
            <a:endParaRPr lang="en-US"/>
          </a:p>
        </p:txBody>
      </p:sp>
      <p:sp>
        <p:nvSpPr>
          <p:cNvPr id="8" name="Footer Placeholder 7">
            <a:extLst>
              <a:ext uri="{FF2B5EF4-FFF2-40B4-BE49-F238E27FC236}">
                <a16:creationId xmlns:a16="http://schemas.microsoft.com/office/drawing/2014/main" id="{30B2C38C-AE36-450D-B485-406FC674F2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7ADEC4-8C9B-4739-81A1-B91D0810737C}"/>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48719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5152-8330-4A7A-93DF-9E7559571C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AA879-7FF1-43B6-A47A-811EDB293798}"/>
              </a:ext>
            </a:extLst>
          </p:cNvPr>
          <p:cNvSpPr>
            <a:spLocks noGrp="1"/>
          </p:cNvSpPr>
          <p:nvPr>
            <p:ph type="dt" sz="half" idx="10"/>
          </p:nvPr>
        </p:nvSpPr>
        <p:spPr/>
        <p:txBody>
          <a:bodyPr/>
          <a:lstStyle/>
          <a:p>
            <a:fld id="{9CC45D4A-FD1B-4AB0-B50F-C844FA1EAEF8}" type="datetime1">
              <a:rPr lang="en-US" smtClean="0"/>
              <a:t>8/12/2024</a:t>
            </a:fld>
            <a:endParaRPr lang="en-US"/>
          </a:p>
        </p:txBody>
      </p:sp>
      <p:sp>
        <p:nvSpPr>
          <p:cNvPr id="4" name="Footer Placeholder 3">
            <a:extLst>
              <a:ext uri="{FF2B5EF4-FFF2-40B4-BE49-F238E27FC236}">
                <a16:creationId xmlns:a16="http://schemas.microsoft.com/office/drawing/2014/main" id="{13C4919F-338E-477F-979C-297C1B5C9C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1F22F6-428B-41CB-ADBE-B90699485F76}"/>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8305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28DA7-C3F7-4B9A-8929-B8A6E5B4A5A8}"/>
              </a:ext>
            </a:extLst>
          </p:cNvPr>
          <p:cNvSpPr>
            <a:spLocks noGrp="1"/>
          </p:cNvSpPr>
          <p:nvPr>
            <p:ph type="dt" sz="half" idx="10"/>
          </p:nvPr>
        </p:nvSpPr>
        <p:spPr/>
        <p:txBody>
          <a:bodyPr/>
          <a:lstStyle/>
          <a:p>
            <a:fld id="{A0E314B1-107F-49A3-B7DD-C4118CB34FB2}" type="datetime1">
              <a:rPr lang="en-US" smtClean="0"/>
              <a:t>8/12/2024</a:t>
            </a:fld>
            <a:endParaRPr lang="en-US"/>
          </a:p>
        </p:txBody>
      </p:sp>
      <p:sp>
        <p:nvSpPr>
          <p:cNvPr id="3" name="Footer Placeholder 2">
            <a:extLst>
              <a:ext uri="{FF2B5EF4-FFF2-40B4-BE49-F238E27FC236}">
                <a16:creationId xmlns:a16="http://schemas.microsoft.com/office/drawing/2014/main" id="{7AF4877C-BAA0-4587-B331-38ABFE19FC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3CD694-C25B-4C73-B084-E6737691EE58}"/>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420464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BA36-E46F-4F91-8C97-50440F6B13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1DFCA7F-728F-4CEF-8D05-E1DE5BF831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295A28-E634-49E8-9C12-BE54D54144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517BA5-5438-44F3-BE1E-0F4B075F9EA9}"/>
              </a:ext>
            </a:extLst>
          </p:cNvPr>
          <p:cNvSpPr>
            <a:spLocks noGrp="1"/>
          </p:cNvSpPr>
          <p:nvPr>
            <p:ph type="dt" sz="half" idx="10"/>
          </p:nvPr>
        </p:nvSpPr>
        <p:spPr/>
        <p:txBody>
          <a:bodyPr/>
          <a:lstStyle/>
          <a:p>
            <a:fld id="{4907BA2A-2D47-4B6D-81C9-9456DFC7DA0F}" type="datetime1">
              <a:rPr lang="en-US" smtClean="0"/>
              <a:t>8/12/2024</a:t>
            </a:fld>
            <a:endParaRPr lang="en-US"/>
          </a:p>
        </p:txBody>
      </p:sp>
      <p:sp>
        <p:nvSpPr>
          <p:cNvPr id="6" name="Footer Placeholder 5">
            <a:extLst>
              <a:ext uri="{FF2B5EF4-FFF2-40B4-BE49-F238E27FC236}">
                <a16:creationId xmlns:a16="http://schemas.microsoft.com/office/drawing/2014/main" id="{71A5E3CA-EA87-4D70-BD54-DD7EF13E0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44CCD-358C-4123-9F8D-4EB3FE44006D}"/>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49831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7770-B185-4FCE-9F88-4C881E8469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67671A-4FE3-4B4A-8C7C-5098483B82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58802A1-191D-47EC-81A2-208D227926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7D8465-5DCA-4D1A-A3E8-7CC582D05350}"/>
              </a:ext>
            </a:extLst>
          </p:cNvPr>
          <p:cNvSpPr>
            <a:spLocks noGrp="1"/>
          </p:cNvSpPr>
          <p:nvPr>
            <p:ph type="dt" sz="half" idx="10"/>
          </p:nvPr>
        </p:nvSpPr>
        <p:spPr/>
        <p:txBody>
          <a:bodyPr/>
          <a:lstStyle/>
          <a:p>
            <a:fld id="{FB77028D-FFDC-4648-9980-C17954E006DC}" type="datetime1">
              <a:rPr lang="en-US" smtClean="0"/>
              <a:t>8/12/2024</a:t>
            </a:fld>
            <a:endParaRPr lang="en-US"/>
          </a:p>
        </p:txBody>
      </p:sp>
      <p:sp>
        <p:nvSpPr>
          <p:cNvPr id="6" name="Footer Placeholder 5">
            <a:extLst>
              <a:ext uri="{FF2B5EF4-FFF2-40B4-BE49-F238E27FC236}">
                <a16:creationId xmlns:a16="http://schemas.microsoft.com/office/drawing/2014/main" id="{ED259D77-EA59-4E6D-8C86-71AA3DB8D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10610-71B2-4432-AE2C-CFFFB3061401}"/>
              </a:ext>
            </a:extLst>
          </p:cNvPr>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324038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655814-D67B-498A-AAAE-C1792B9B56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945111-B4E7-432F-9301-59A21A7C6B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ADA9F-A7D8-433E-8857-67B0F11AB7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5D2E84-3216-4BFA-BA5A-275703F0FB29}" type="datetime1">
              <a:rPr lang="en-US" smtClean="0"/>
              <a:t>8/12/2024</a:t>
            </a:fld>
            <a:endParaRPr lang="en-US"/>
          </a:p>
        </p:txBody>
      </p:sp>
      <p:sp>
        <p:nvSpPr>
          <p:cNvPr id="5" name="Footer Placeholder 4">
            <a:extLst>
              <a:ext uri="{FF2B5EF4-FFF2-40B4-BE49-F238E27FC236}">
                <a16:creationId xmlns:a16="http://schemas.microsoft.com/office/drawing/2014/main" id="{BC815F0D-B470-4258-9565-4A0A70FF9E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7B2C8-1DD8-4207-B630-3C45EB4F14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2A06C4-9F5E-4CFC-91BD-292B7DF27EE5}" type="slidenum">
              <a:rPr lang="en-US" smtClean="0"/>
              <a:t>‹#›</a:t>
            </a:fld>
            <a:endParaRPr lang="en-US"/>
          </a:p>
        </p:txBody>
      </p:sp>
    </p:spTree>
    <p:extLst>
      <p:ext uri="{BB962C8B-B14F-4D97-AF65-F5344CB8AC3E}">
        <p14:creationId xmlns:p14="http://schemas.microsoft.com/office/powerpoint/2010/main" val="5287487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sso.tamus.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ecctexasgiving.org/_brazosvalley/" TargetMode="External"/><Relationship Id="rId4" Type="http://schemas.openxmlformats.org/officeDocument/2006/relationships/hyperlink" Target="https://it-lf-ecmf.tamu.edu/Forms/SECC-HigherEducationAuthorizationFor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ecctexasgiving.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ecc@uwbv.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ondrasek@uwbv.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kfox@tamu.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elabd@tamus.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hmireles@tamus.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j-mccall@tam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pPr/>
              <a:t>1</a:t>
            </a:fld>
            <a:endParaRPr lang="en-US"/>
          </a:p>
        </p:txBody>
      </p:sp>
      <p:sp>
        <p:nvSpPr>
          <p:cNvPr id="12" name="Rectangle 11"/>
          <p:cNvSpPr/>
          <p:nvPr/>
        </p:nvSpPr>
        <p:spPr>
          <a:xfrm>
            <a:off x="-37624" y="4343400"/>
            <a:ext cx="9181624" cy="461665"/>
          </a:xfrm>
          <a:prstGeom prst="rect">
            <a:avLst/>
          </a:prstGeom>
          <a:solidFill>
            <a:schemeClr val="bg1"/>
          </a:solidFill>
        </p:spPr>
        <p:txBody>
          <a:bodyPr wrap="square">
            <a:spAutoFit/>
          </a:bodyPr>
          <a:lstStyle/>
          <a:p>
            <a:pPr algn="ctr"/>
            <a:r>
              <a:rPr lang="en-US" sz="2400" b="1" dirty="0">
                <a:solidFill>
                  <a:srgbClr val="FF0000"/>
                </a:solidFill>
                <a:latin typeface="Arial Narrow" panose="020B0606020202030204" pitchFamily="34" charset="0"/>
              </a:rPr>
              <a:t>UNIT COORDINATOR TRAINING </a:t>
            </a:r>
          </a:p>
        </p:txBody>
      </p:sp>
      <p:pic>
        <p:nvPicPr>
          <p:cNvPr id="7" name="Picture 6" descr="Text&#10;&#10;Description automatically generated with low confidence">
            <a:extLst>
              <a:ext uri="{FF2B5EF4-FFF2-40B4-BE49-F238E27FC236}">
                <a16:creationId xmlns:a16="http://schemas.microsoft.com/office/drawing/2014/main" id="{6353DFD0-B707-47C9-82FB-55AE98182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202" y="5186855"/>
            <a:ext cx="7773971" cy="1671145"/>
          </a:xfrm>
          <a:prstGeom prst="rect">
            <a:avLst/>
          </a:prstGeom>
        </p:spPr>
      </p:pic>
      <p:pic>
        <p:nvPicPr>
          <p:cNvPr id="10" name="Picture 9" descr="Diagram&#10;&#10;Description automatically generated">
            <a:extLst>
              <a:ext uri="{FF2B5EF4-FFF2-40B4-BE49-F238E27FC236}">
                <a16:creationId xmlns:a16="http://schemas.microsoft.com/office/drawing/2014/main" id="{29A0660A-1CAB-4A0F-8FC5-63D639266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8921"/>
            <a:ext cx="9144000" cy="3657600"/>
          </a:xfrm>
          <a:prstGeom prst="rect">
            <a:avLst/>
          </a:prstGeom>
        </p:spPr>
      </p:pic>
    </p:spTree>
    <p:extLst>
      <p:ext uri="{BB962C8B-B14F-4D97-AF65-F5344CB8AC3E}">
        <p14:creationId xmlns:p14="http://schemas.microsoft.com/office/powerpoint/2010/main" val="786265178"/>
      </p:ext>
    </p:extLst>
  </p:cSld>
  <p:clrMapOvr>
    <a:masterClrMapping/>
  </p:clrMapOvr>
  <mc:AlternateContent xmlns:mc="http://schemas.openxmlformats.org/markup-compatibility/2006" xmlns:p14="http://schemas.microsoft.com/office/powerpoint/2010/main">
    <mc:Choice Requires="p14">
      <p:transition spd="slow" p14:dur="2000" advTm="12978"/>
    </mc:Choice>
    <mc:Fallback xmlns="">
      <p:transition spd="slow" advTm="129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HOW DO EMPLOYEES PARTICIPATE?</a:t>
            </a:r>
          </a:p>
        </p:txBody>
      </p:sp>
      <p:sp>
        <p:nvSpPr>
          <p:cNvPr id="3" name="Content Placeholder 2"/>
          <p:cNvSpPr>
            <a:spLocks noGrp="1"/>
          </p:cNvSpPr>
          <p:nvPr>
            <p:ph idx="1"/>
          </p:nvPr>
        </p:nvSpPr>
        <p:spPr>
          <a:xfrm>
            <a:off x="228600" y="1644801"/>
            <a:ext cx="8229600" cy="4832199"/>
          </a:xfrm>
        </p:spPr>
        <p:txBody>
          <a:bodyPr>
            <a:normAutofit/>
          </a:bodyPr>
          <a:lstStyle/>
          <a:p>
            <a:pPr marL="0" indent="0" algn="ctr">
              <a:buNone/>
            </a:pPr>
            <a:r>
              <a:rPr lang="en-US" sz="2000" b="1" dirty="0"/>
              <a:t>Donation Options </a:t>
            </a:r>
          </a:p>
          <a:p>
            <a:pPr marL="0" indent="0" algn="ctr">
              <a:buNone/>
            </a:pPr>
            <a:endParaRPr lang="en-US" sz="2000" b="1" dirty="0"/>
          </a:p>
          <a:p>
            <a:r>
              <a:rPr lang="en-US" sz="2000" dirty="0"/>
              <a:t>Single Sign-On Workday – Payroll deduction: </a:t>
            </a:r>
            <a:r>
              <a:rPr lang="en-US" sz="2000" u="sng" dirty="0">
                <a:hlinkClick r:id="rId3"/>
              </a:rPr>
              <a:t>sso.tamus.edu</a:t>
            </a:r>
            <a:r>
              <a:rPr lang="en-US" sz="2000" dirty="0"/>
              <a:t>   </a:t>
            </a:r>
          </a:p>
          <a:p>
            <a:pPr lvl="1"/>
            <a:r>
              <a:rPr lang="en-US" sz="1500" dirty="0"/>
              <a:t>Monthly payroll deductions (9 or 12 month based on employee status with a $2 per charity, per month minimum).</a:t>
            </a:r>
          </a:p>
          <a:p>
            <a:pPr lvl="1"/>
            <a:r>
              <a:rPr lang="en-US" sz="1500" dirty="0"/>
              <a:t>One-time donations to be deducted in January.</a:t>
            </a:r>
          </a:p>
          <a:p>
            <a:r>
              <a:rPr lang="en-US" sz="2000" dirty="0"/>
              <a:t>Automated Authorization Forms – One-time cash and check gifts only</a:t>
            </a:r>
          </a:p>
          <a:p>
            <a:pPr lvl="1"/>
            <a:r>
              <a:rPr lang="en-US" sz="1500" dirty="0"/>
              <a:t>Checks should be made payable to the SECC.  </a:t>
            </a:r>
          </a:p>
          <a:p>
            <a:pPr lvl="1"/>
            <a:r>
              <a:rPr lang="en-US" sz="1500" b="1" u="sng" dirty="0">
                <a:solidFill>
                  <a:srgbClr val="0000FF"/>
                </a:solidFill>
                <a:effectLst/>
                <a:ea typeface="Times New Roman" panose="02020603050405020304" pitchFamily="18" charset="0"/>
                <a:hlinkClick r:id="rId4"/>
              </a:rPr>
              <a:t>https://it-lf-ecmf.tamu.edu/Forms/SECC-HigherEducationAuthorizationForm</a:t>
            </a:r>
            <a:r>
              <a:rPr lang="en-US" sz="1500" dirty="0"/>
              <a:t>  </a:t>
            </a:r>
          </a:p>
          <a:p>
            <a:r>
              <a:rPr lang="en-US" sz="2000" dirty="0"/>
              <a:t>Credit Card – One-time gift  </a:t>
            </a:r>
          </a:p>
          <a:p>
            <a:pPr lvl="1"/>
            <a:r>
              <a:rPr lang="en-US" sz="1500" dirty="0"/>
              <a:t>Donor registers and makes a donation at </a:t>
            </a:r>
            <a:r>
              <a:rPr lang="en-US" sz="1500" dirty="0">
                <a:hlinkClick r:id="rId5"/>
              </a:rPr>
              <a:t>https://secctexasgiving.org/_brazosvalley/</a:t>
            </a:r>
            <a:endParaRPr lang="en-US" sz="1500" dirty="0"/>
          </a:p>
          <a:p>
            <a:pPr lvl="1"/>
            <a:r>
              <a:rPr lang="en-US" sz="1500" dirty="0"/>
              <a:t>Select appropriate Employer and fill out registration form</a:t>
            </a:r>
          </a:p>
          <a:p>
            <a:pPr lvl="1"/>
            <a:r>
              <a:rPr lang="en-US" sz="1500" dirty="0"/>
              <a:t>Activate account per email instructions, select charity and make your donation.</a:t>
            </a:r>
          </a:p>
          <a:p>
            <a:r>
              <a:rPr lang="en-US" sz="2000" dirty="0"/>
              <a:t>Participation in Fundraisers – numerous options for further support</a:t>
            </a:r>
          </a:p>
          <a:p>
            <a:pPr lvl="1"/>
            <a:r>
              <a:rPr lang="en-US" sz="1500" dirty="0"/>
              <a:t>Document donors name for fundraising donations of $24 or more on authorization form</a:t>
            </a:r>
          </a:p>
        </p:txBody>
      </p:sp>
      <p:sp>
        <p:nvSpPr>
          <p:cNvPr id="4" name="Slide Number Placeholder 3"/>
          <p:cNvSpPr>
            <a:spLocks noGrp="1"/>
          </p:cNvSpPr>
          <p:nvPr>
            <p:ph type="sldNum" sz="quarter" idx="12"/>
          </p:nvPr>
        </p:nvSpPr>
        <p:spPr/>
        <p:txBody>
          <a:bodyPr/>
          <a:lstStyle/>
          <a:p>
            <a:fld id="{F22A06C4-9F5E-4CFC-91BD-292B7DF27EE5}" type="slidenum">
              <a:rPr lang="en-US" smtClean="0"/>
              <a:t>10</a:t>
            </a:fld>
            <a:endParaRPr lang="en-US"/>
          </a:p>
        </p:txBody>
      </p:sp>
      <p:pic>
        <p:nvPicPr>
          <p:cNvPr id="2" name="Picture 2" descr="Free New Cliparts, Download Free New Cliparts png images, Free ClipArts on  Clipart Library">
            <a:extLst>
              <a:ext uri="{FF2B5EF4-FFF2-40B4-BE49-F238E27FC236}">
                <a16:creationId xmlns:a16="http://schemas.microsoft.com/office/drawing/2014/main" id="{E037F176-53D9-5D11-CF7E-8F118AB364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70731">
            <a:off x="8007925" y="3293386"/>
            <a:ext cx="830921" cy="7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83109"/>
      </p:ext>
    </p:extLst>
  </p:cSld>
  <p:clrMapOvr>
    <a:masterClrMapping/>
  </p:clrMapOvr>
  <mc:AlternateContent xmlns:mc="http://schemas.openxmlformats.org/markup-compatibility/2006" xmlns:p14="http://schemas.microsoft.com/office/powerpoint/2010/main">
    <mc:Choice Requires="p14">
      <p:transition spd="slow" p14:dur="2000" advTm="128996"/>
    </mc:Choice>
    <mc:Fallback xmlns="">
      <p:transition spd="slow" advTm="1289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b="1" cap="all" dirty="0"/>
              <a:t>Donor Designation Options   </a:t>
            </a:r>
            <a:endParaRPr lang="en-US" b="1" dirty="0"/>
          </a:p>
          <a:p>
            <a:endParaRPr lang="en-US" sz="1350" dirty="0"/>
          </a:p>
          <a:p>
            <a:r>
              <a:rPr lang="en-US" sz="1800" dirty="0"/>
              <a:t>Employees may select the charities they wish to support from the SECC brochure or the SECC directory (available in hardcopy or on the SECC website). </a:t>
            </a:r>
          </a:p>
          <a:p>
            <a:pPr lvl="1"/>
            <a:r>
              <a:rPr lang="en-US" sz="1500" dirty="0">
                <a:hlinkClick r:id="rId3"/>
              </a:rPr>
              <a:t>https://www.secctexasgiving.org/</a:t>
            </a:r>
            <a:r>
              <a:rPr lang="en-US" sz="1500" dirty="0"/>
              <a:t> </a:t>
            </a:r>
          </a:p>
          <a:p>
            <a:pPr marL="457200" lvl="1" indent="0">
              <a:buNone/>
            </a:pPr>
            <a:endParaRPr lang="en-US" sz="1500" dirty="0"/>
          </a:p>
          <a:p>
            <a:r>
              <a:rPr lang="en-US" sz="1800" dirty="0"/>
              <a:t>Employees may designate to a single charity or up to six different charities from any three charitable groups.</a:t>
            </a:r>
            <a:r>
              <a:rPr lang="en-US" sz="1800" b="1" dirty="0"/>
              <a:t> </a:t>
            </a:r>
            <a:r>
              <a:rPr lang="en-US" sz="1800" dirty="0"/>
              <a:t>The first 2 digits of the 6-digit agency number identify the charitable group.</a:t>
            </a:r>
          </a:p>
          <a:p>
            <a:pPr lvl="1"/>
            <a:r>
              <a:rPr lang="en-US" sz="1500" dirty="0"/>
              <a:t>Example: 250000 – United Way of the Brazos Valley</a:t>
            </a:r>
          </a:p>
          <a:p>
            <a:pPr lvl="1"/>
            <a:r>
              <a:rPr lang="en-US" sz="1500" dirty="0"/>
              <a:t>Example: 500000 – Adopt-A-Beach</a:t>
            </a:r>
          </a:p>
          <a:p>
            <a:pPr lvl="1"/>
            <a:r>
              <a:rPr lang="en-US" sz="1500" dirty="0"/>
              <a:t>Example: 415062 – Mission Road Ministries</a:t>
            </a:r>
          </a:p>
          <a:p>
            <a:pPr marL="457200" lvl="1" indent="0">
              <a:buNone/>
            </a:pPr>
            <a:endParaRPr lang="en-US" sz="1500" dirty="0"/>
          </a:p>
          <a:p>
            <a:pPr lvl="0"/>
            <a:r>
              <a:rPr lang="en-US" sz="1800" dirty="0"/>
              <a:t>AUTOMATED AUTORHIZATION FORM -- The employee completes the online form and takes a printout with cash/check to Area or Unit Coordinator.</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11</a:t>
            </a:fld>
            <a:endParaRPr lang="en-US"/>
          </a:p>
        </p:txBody>
      </p:sp>
      <p:sp>
        <p:nvSpPr>
          <p:cNvPr id="5" name="Title 1">
            <a:extLst>
              <a:ext uri="{FF2B5EF4-FFF2-40B4-BE49-F238E27FC236}">
                <a16:creationId xmlns:a16="http://schemas.microsoft.com/office/drawing/2014/main" id="{AEC28882-CDA4-4A01-8891-7C9D4783A2C1}"/>
              </a:ext>
            </a:extLst>
          </p:cNvPr>
          <p:cNvSpPr txBox="1">
            <a:spLocks/>
          </p:cNvSpPr>
          <p:nvPr/>
        </p:nvSpPr>
        <p:spPr>
          <a:xfrm>
            <a:off x="190500" y="218497"/>
            <a:ext cx="8763000" cy="1371604"/>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GUIDANCE FOR COMPLETING PLEDGE/GIFTS</a:t>
            </a:r>
          </a:p>
        </p:txBody>
      </p:sp>
    </p:spTree>
    <p:extLst>
      <p:ext uri="{BB962C8B-B14F-4D97-AF65-F5344CB8AC3E}">
        <p14:creationId xmlns:p14="http://schemas.microsoft.com/office/powerpoint/2010/main" val="1749886745"/>
      </p:ext>
    </p:extLst>
  </p:cSld>
  <p:clrMapOvr>
    <a:masterClrMapping/>
  </p:clrMapOvr>
  <mc:AlternateContent xmlns:mc="http://schemas.openxmlformats.org/markup-compatibility/2006" xmlns:p14="http://schemas.microsoft.com/office/powerpoint/2010/main">
    <mc:Choice Requires="p14">
      <p:transition spd="slow" p14:dur="2000" advTm="28261"/>
    </mc:Choice>
    <mc:Fallback xmlns="">
      <p:transition spd="slow" advTm="2826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LEADERSHIP GIVERS</a:t>
            </a:r>
          </a:p>
        </p:txBody>
      </p:sp>
      <p:sp>
        <p:nvSpPr>
          <p:cNvPr id="3" name="Content Placeholder 2"/>
          <p:cNvSpPr>
            <a:spLocks noGrp="1"/>
          </p:cNvSpPr>
          <p:nvPr>
            <p:ph idx="1"/>
          </p:nvPr>
        </p:nvSpPr>
        <p:spPr>
          <a:xfrm>
            <a:off x="457200" y="1600200"/>
            <a:ext cx="8229600" cy="4800600"/>
          </a:xfrm>
        </p:spPr>
        <p:txBody>
          <a:bodyPr>
            <a:normAutofit/>
          </a:bodyPr>
          <a:lstStyle/>
          <a:p>
            <a:endParaRPr lang="en-US" sz="2200"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12</a:t>
            </a:fld>
            <a:endParaRPr lang="en-US"/>
          </a:p>
        </p:txBody>
      </p:sp>
      <p:sp>
        <p:nvSpPr>
          <p:cNvPr id="8" name="Content Placeholder 2">
            <a:extLst>
              <a:ext uri="{FF2B5EF4-FFF2-40B4-BE49-F238E27FC236}">
                <a16:creationId xmlns:a16="http://schemas.microsoft.com/office/drawing/2014/main" id="{43A3CDE8-E2F7-452E-BD3E-091CF6EE3D58}"/>
              </a:ext>
            </a:extLst>
          </p:cNvPr>
          <p:cNvSpPr txBox="1">
            <a:spLocks/>
          </p:cNvSpPr>
          <p:nvPr/>
        </p:nvSpPr>
        <p:spPr>
          <a:xfrm>
            <a:off x="457200" y="1600204"/>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50" dirty="0"/>
          </a:p>
          <a:p>
            <a:r>
              <a:rPr lang="en-US" dirty="0"/>
              <a:t>Leadership Givers are donors who donate $1,000 or more.  </a:t>
            </a:r>
          </a:p>
          <a:p>
            <a:endParaRPr lang="en-US" dirty="0"/>
          </a:p>
          <a:p>
            <a:r>
              <a:rPr lang="en-US" dirty="0"/>
              <a:t>Leadership Givers are recognized for their gift on the SECCTexas.org website and in the printed directory for the next campaign.</a:t>
            </a:r>
          </a:p>
          <a:p>
            <a:pPr lvl="1"/>
            <a:r>
              <a:rPr lang="en-US" dirty="0"/>
              <a:t>Donor can opt to not be acknowledged</a:t>
            </a:r>
          </a:p>
          <a:p>
            <a:pPr lvl="1"/>
            <a:r>
              <a:rPr lang="en-US" dirty="0"/>
              <a:t>Ensure donor’s prefix is listed on form (i.e. Dr., Mr., Mrs., </a:t>
            </a:r>
            <a:r>
              <a:rPr lang="en-US" dirty="0" err="1"/>
              <a:t>Mr</a:t>
            </a:r>
            <a:r>
              <a:rPr lang="en-US" dirty="0"/>
              <a:t> &amp; </a:t>
            </a:r>
            <a:r>
              <a:rPr lang="en-US" dirty="0" err="1"/>
              <a:t>Mrs</a:t>
            </a:r>
            <a:r>
              <a:rPr lang="en-US" dirty="0"/>
              <a:t>) if they want it included in their acknowledgment.  </a:t>
            </a:r>
          </a:p>
          <a:p>
            <a:endParaRPr lang="en-US" dirty="0"/>
          </a:p>
          <a:p>
            <a:r>
              <a:rPr lang="en-US" dirty="0"/>
              <a:t>Donations from two employees (spouses) can be combined to meet the Leadership Giving required donation of $1,000 or more.  </a:t>
            </a:r>
          </a:p>
          <a:p>
            <a:pPr lvl="1"/>
            <a:r>
              <a:rPr lang="en-US" b="1" i="1" dirty="0"/>
              <a:t>The Unit Coordinator for each employee needs to email </a:t>
            </a:r>
            <a:r>
              <a:rPr lang="en-US" b="1" i="1" dirty="0">
                <a:hlinkClick r:id="rId3"/>
              </a:rPr>
              <a:t>secc@uwbv.org</a:t>
            </a:r>
            <a:r>
              <a:rPr lang="en-US" b="1" i="1" dirty="0"/>
              <a:t> to communicate that the employees wish to be recognized together.</a:t>
            </a:r>
            <a:endParaRPr lang="en-US" dirty="0"/>
          </a:p>
          <a:p>
            <a:endParaRPr lang="en-US" dirty="0"/>
          </a:p>
        </p:txBody>
      </p:sp>
      <p:pic>
        <p:nvPicPr>
          <p:cNvPr id="7" name="Picture 8" descr="Reminder-clipart-free-clip-art-images-2-image-clipartcow-2 - Saint  Athanasius Catholic Academy">
            <a:extLst>
              <a:ext uri="{FF2B5EF4-FFF2-40B4-BE49-F238E27FC236}">
                <a16:creationId xmlns:a16="http://schemas.microsoft.com/office/drawing/2014/main" id="{622DE8B5-DBE5-4BC6-8BF2-44639845D4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t="3231" r="13750" b="7522"/>
          <a:stretch/>
        </p:blipFill>
        <p:spPr bwMode="auto">
          <a:xfrm>
            <a:off x="76200" y="4930961"/>
            <a:ext cx="1133168" cy="90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38568"/>
      </p:ext>
    </p:extLst>
  </p:cSld>
  <p:clrMapOvr>
    <a:masterClrMapping/>
  </p:clrMapOvr>
  <mc:AlternateContent xmlns:mc="http://schemas.openxmlformats.org/markup-compatibility/2006" xmlns:p14="http://schemas.microsoft.com/office/powerpoint/2010/main">
    <mc:Choice Requires="p14">
      <p:transition spd="slow" p14:dur="2000" advTm="56212"/>
    </mc:Choice>
    <mc:Fallback xmlns="">
      <p:transition spd="slow" advTm="562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18711" y="1585875"/>
            <a:ext cx="7886700" cy="4351338"/>
          </a:xfrm>
        </p:spPr>
        <p:txBody>
          <a:bodyPr>
            <a:normAutofit fontScale="47500" lnSpcReduction="20000"/>
          </a:bodyPr>
          <a:lstStyle/>
          <a:p>
            <a:pPr marL="0" indent="0" algn="ctr">
              <a:buNone/>
            </a:pPr>
            <a:endParaRPr lang="en-US" sz="5100" dirty="0"/>
          </a:p>
          <a:p>
            <a:r>
              <a:rPr lang="en-US" sz="4400" dirty="0"/>
              <a:t>Fundraisers can be a fun way to bring in extra donations. </a:t>
            </a:r>
          </a:p>
          <a:p>
            <a:endParaRPr lang="en-US" sz="4400" dirty="0"/>
          </a:p>
          <a:p>
            <a:r>
              <a:rPr lang="en-US" sz="4400" dirty="0"/>
              <a:t>Check out the Best Practices handout for more great ideas and information.</a:t>
            </a:r>
          </a:p>
          <a:p>
            <a:endParaRPr lang="en-US" sz="4400" dirty="0"/>
          </a:p>
          <a:p>
            <a:r>
              <a:rPr lang="en-US" sz="4400" dirty="0"/>
              <a:t>Select a charity to receive the proceeds from the event.</a:t>
            </a:r>
          </a:p>
          <a:p>
            <a:endParaRPr lang="en-US" sz="4400" dirty="0"/>
          </a:p>
          <a:p>
            <a:r>
              <a:rPr lang="en-US" sz="4400" dirty="0"/>
              <a:t>An authorization form needs to be completed for each fundraiser and charity(</a:t>
            </a:r>
            <a:r>
              <a:rPr lang="en-US" sz="4400" dirty="0" err="1"/>
              <a:t>ies</a:t>
            </a:r>
            <a:r>
              <a:rPr lang="en-US" sz="4400" dirty="0"/>
              <a:t>) need to be selected for the designation.</a:t>
            </a:r>
          </a:p>
          <a:p>
            <a:endParaRPr lang="en-US" sz="4400" dirty="0"/>
          </a:p>
          <a:p>
            <a:r>
              <a:rPr lang="en-US" sz="4400" dirty="0"/>
              <a:t>Document fundraising donations of $24 or more on a separate spreadsheet</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13</a:t>
            </a:fld>
            <a:endParaRPr lang="en-US"/>
          </a:p>
        </p:txBody>
      </p:sp>
      <p:sp>
        <p:nvSpPr>
          <p:cNvPr id="6" name="Title 1"/>
          <p:cNvSpPr txBox="1">
            <a:spLocks/>
          </p:cNvSpPr>
          <p:nvPr/>
        </p:nvSpPr>
        <p:spPr>
          <a:xfrm>
            <a:off x="457200" y="272461"/>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FUNDRAISING</a:t>
            </a:r>
          </a:p>
        </p:txBody>
      </p:sp>
      <p:pic>
        <p:nvPicPr>
          <p:cNvPr id="2056" name="Picture 8" descr="Reminder-clipart-free-clip-art-images-2-image-clipartcow-2 - Saint  Athanasius Catholic Academy">
            <a:extLst>
              <a:ext uri="{FF2B5EF4-FFF2-40B4-BE49-F238E27FC236}">
                <a16:creationId xmlns:a16="http://schemas.microsoft.com/office/drawing/2014/main" id="{AECA63D0-1B1F-4D82-ABB7-048969A4CC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3231" r="13750" b="7522"/>
          <a:stretch/>
        </p:blipFill>
        <p:spPr bwMode="auto">
          <a:xfrm>
            <a:off x="2362200" y="5379706"/>
            <a:ext cx="1676400" cy="134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322973"/>
      </p:ext>
    </p:extLst>
  </p:cSld>
  <p:clrMapOvr>
    <a:masterClrMapping/>
  </p:clrMapOvr>
  <mc:AlternateContent xmlns:mc="http://schemas.openxmlformats.org/markup-compatibility/2006" xmlns:p14="http://schemas.microsoft.com/office/powerpoint/2010/main">
    <mc:Choice Requires="p14">
      <p:transition spd="slow" p14:dur="2000" advTm="115644"/>
    </mc:Choice>
    <mc:Fallback xmlns="">
      <p:transition spd="slow" advTm="11564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14</a:t>
            </a:fld>
            <a:endParaRPr lang="en-US"/>
          </a:p>
        </p:txBody>
      </p:sp>
      <p:sp>
        <p:nvSpPr>
          <p:cNvPr id="6" name="Title 1"/>
          <p:cNvSpPr txBox="1">
            <a:spLocks/>
          </p:cNvSpPr>
          <p:nvPr/>
        </p:nvSpPr>
        <p:spPr>
          <a:xfrm>
            <a:off x="457200" y="457200"/>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AREA COORDINATOR</a:t>
            </a:r>
          </a:p>
        </p:txBody>
      </p:sp>
      <p:sp>
        <p:nvSpPr>
          <p:cNvPr id="7" name="Content Placeholder 2">
            <a:extLst>
              <a:ext uri="{FF2B5EF4-FFF2-40B4-BE49-F238E27FC236}">
                <a16:creationId xmlns:a16="http://schemas.microsoft.com/office/drawing/2014/main" id="{ABFC6E2D-8E3C-4EF9-A2C0-16D2ADD424D4}"/>
              </a:ext>
            </a:extLst>
          </p:cNvPr>
          <p:cNvSpPr txBox="1">
            <a:spLocks/>
          </p:cNvSpPr>
          <p:nvPr/>
        </p:nvSpPr>
        <p:spPr>
          <a:xfrm>
            <a:off x="381000" y="1675725"/>
            <a:ext cx="3486150" cy="4876799"/>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i="1" dirty="0"/>
              <a:t>What is an Area Coordinator?</a:t>
            </a:r>
          </a:p>
          <a:p>
            <a:r>
              <a:rPr lang="en-US" dirty="0"/>
              <a:t>Manage the campaign activities for divisions of the System and University.</a:t>
            </a:r>
          </a:p>
          <a:p>
            <a:r>
              <a:rPr lang="en-US" dirty="0"/>
              <a:t>Provide the link between campaign leadership and the Unit Coordinators. </a:t>
            </a:r>
          </a:p>
          <a:p>
            <a:r>
              <a:rPr lang="en-US" dirty="0"/>
              <a:t>Have Financial Reporting responsibilities.</a:t>
            </a:r>
          </a:p>
          <a:p>
            <a:endParaRPr lang="en-US" dirty="0"/>
          </a:p>
        </p:txBody>
      </p:sp>
      <p:sp>
        <p:nvSpPr>
          <p:cNvPr id="8" name="Content Placeholder 4">
            <a:extLst>
              <a:ext uri="{FF2B5EF4-FFF2-40B4-BE49-F238E27FC236}">
                <a16:creationId xmlns:a16="http://schemas.microsoft.com/office/drawing/2014/main" id="{1A06D171-7B15-491C-B8E1-6FE7EA5DC4D9}"/>
              </a:ext>
            </a:extLst>
          </p:cNvPr>
          <p:cNvSpPr txBox="1">
            <a:spLocks/>
          </p:cNvSpPr>
          <p:nvPr/>
        </p:nvSpPr>
        <p:spPr>
          <a:xfrm>
            <a:off x="4229100" y="1668380"/>
            <a:ext cx="4457700" cy="4876799"/>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i="1" dirty="0"/>
              <a:t>Administrative Responsibilities:</a:t>
            </a:r>
          </a:p>
          <a:p>
            <a:r>
              <a:rPr lang="en-US" dirty="0">
                <a:solidFill>
                  <a:srgbClr val="00B050"/>
                </a:solidFill>
              </a:rPr>
              <a:t>Work with Administration to set Goal(s) (% or $)</a:t>
            </a:r>
          </a:p>
          <a:p>
            <a:r>
              <a:rPr lang="en-US" dirty="0"/>
              <a:t>Provides leadership and direction for the campaign in your area.</a:t>
            </a:r>
          </a:p>
          <a:p>
            <a:r>
              <a:rPr lang="en-US" dirty="0"/>
              <a:t>Appoints unit coordinators to ensure all employees in your area are given the opportunity to participate.</a:t>
            </a:r>
          </a:p>
          <a:p>
            <a:r>
              <a:rPr lang="en-US" dirty="0"/>
              <a:t>Trains unit coordinators, as necessary.</a:t>
            </a:r>
          </a:p>
          <a:p>
            <a:r>
              <a:rPr lang="en-US" dirty="0"/>
              <a:t>Serves as a motivator, facilitator, and resource for your unit coordinators.</a:t>
            </a:r>
          </a:p>
          <a:p>
            <a:r>
              <a:rPr lang="en-US" dirty="0"/>
              <a:t>Deliver weekly deposits on Thursdays</a:t>
            </a:r>
          </a:p>
          <a:p>
            <a:endParaRPr lang="en-US" dirty="0"/>
          </a:p>
          <a:p>
            <a:pPr marL="0" indent="0">
              <a:buFont typeface="Arial" panose="020B0604020202020204" pitchFamily="34" charset="0"/>
              <a:buNone/>
            </a:pPr>
            <a:endParaRPr lang="en-US" b="1" i="1" dirty="0"/>
          </a:p>
        </p:txBody>
      </p:sp>
      <p:pic>
        <p:nvPicPr>
          <p:cNvPr id="9" name="Picture 2" descr="Free New Cliparts, Download Free New Cliparts png images, Free ClipArts on  Clipart Library">
            <a:extLst>
              <a:ext uri="{FF2B5EF4-FFF2-40B4-BE49-F238E27FC236}">
                <a16:creationId xmlns:a16="http://schemas.microsoft.com/office/drawing/2014/main" id="{17B4EBE0-B365-48F0-B69C-37321EB4AA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70731">
            <a:off x="8153754" y="1822084"/>
            <a:ext cx="830921" cy="7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128564"/>
      </p:ext>
    </p:extLst>
  </p:cSld>
  <p:clrMapOvr>
    <a:masterClrMapping/>
  </p:clrMapOvr>
  <mc:AlternateContent xmlns:mc="http://schemas.openxmlformats.org/markup-compatibility/2006" xmlns:p14="http://schemas.microsoft.com/office/powerpoint/2010/main">
    <mc:Choice Requires="p14">
      <p:transition spd="slow" p14:dur="2000" advTm="55871"/>
    </mc:Choice>
    <mc:Fallback xmlns="">
      <p:transition spd="slow" advTm="558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76200"/>
            <a:ext cx="86868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UNIT COORDINATOR</a:t>
            </a:r>
          </a:p>
        </p:txBody>
      </p:sp>
      <p:sp>
        <p:nvSpPr>
          <p:cNvPr id="3" name="Content Placeholder 2"/>
          <p:cNvSpPr>
            <a:spLocks noGrp="1"/>
          </p:cNvSpPr>
          <p:nvPr>
            <p:ph idx="1"/>
          </p:nvPr>
        </p:nvSpPr>
        <p:spPr>
          <a:xfrm>
            <a:off x="212834" y="1447800"/>
            <a:ext cx="3978166" cy="4724400"/>
          </a:xfrm>
        </p:spPr>
        <p:txBody>
          <a:bodyPr>
            <a:normAutofit lnSpcReduction="10000"/>
          </a:bodyPr>
          <a:lstStyle/>
          <a:p>
            <a:pPr marL="0" indent="0">
              <a:buNone/>
            </a:pPr>
            <a:r>
              <a:rPr lang="en-US" b="1" i="1" dirty="0"/>
              <a:t>What is a Unit Coordinator?</a:t>
            </a:r>
          </a:p>
          <a:p>
            <a:r>
              <a:rPr lang="en-US" dirty="0"/>
              <a:t>The front line members of the SECC team.  </a:t>
            </a:r>
          </a:p>
          <a:p>
            <a:endParaRPr lang="en-US" sz="2000" dirty="0"/>
          </a:p>
          <a:p>
            <a:r>
              <a:rPr lang="en-US" dirty="0"/>
              <a:t>Distribute materials to employees, fill out and deliver weekly reports</a:t>
            </a:r>
          </a:p>
          <a:p>
            <a:endParaRPr lang="en-US" sz="2000" dirty="0"/>
          </a:p>
          <a:p>
            <a:r>
              <a:rPr lang="en-US" dirty="0"/>
              <a:t>Answer questions to assist with understanding and participating in the SECC.</a:t>
            </a:r>
          </a:p>
          <a:p>
            <a:endParaRPr lang="en-US" sz="2000" dirty="0"/>
          </a:p>
          <a:p>
            <a:r>
              <a:rPr lang="en-US" dirty="0"/>
              <a:t>Share messages with employees on charities in the SECC.</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15</a:t>
            </a:fld>
            <a:endParaRPr lang="en-US"/>
          </a:p>
        </p:txBody>
      </p:sp>
      <p:sp>
        <p:nvSpPr>
          <p:cNvPr id="5" name="Content Placeholder 2">
            <a:extLst>
              <a:ext uri="{FF2B5EF4-FFF2-40B4-BE49-F238E27FC236}">
                <a16:creationId xmlns:a16="http://schemas.microsoft.com/office/drawing/2014/main" id="{58D660EF-632A-4F70-A4D3-6CB83062710E}"/>
              </a:ext>
            </a:extLst>
          </p:cNvPr>
          <p:cNvSpPr txBox="1">
            <a:spLocks/>
          </p:cNvSpPr>
          <p:nvPr/>
        </p:nvSpPr>
        <p:spPr>
          <a:xfrm>
            <a:off x="4572000" y="1380961"/>
            <a:ext cx="4495800" cy="5287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i="1" dirty="0"/>
              <a:t>Administrative Responsibilities:</a:t>
            </a:r>
          </a:p>
          <a:p>
            <a:r>
              <a:rPr lang="en-US" sz="2200" dirty="0"/>
              <a:t>Be familiar with the payroll donation on SSO, authorization form and credit card processes</a:t>
            </a:r>
          </a:p>
          <a:p>
            <a:r>
              <a:rPr lang="en-US" sz="2200" dirty="0"/>
              <a:t>Host Fundraisers – document names of fundraiser participants who donate $24 or more.  </a:t>
            </a:r>
          </a:p>
          <a:p>
            <a:r>
              <a:rPr lang="en-US" sz="2200" dirty="0"/>
              <a:t>Deliver forms to the Area Coordinators Wednesday by 9 a.m.</a:t>
            </a:r>
          </a:p>
          <a:p>
            <a:r>
              <a:rPr lang="en-US" sz="2200" dirty="0"/>
              <a:t>Represent your unit at the training workshop and other meetings as scheduled.</a:t>
            </a:r>
          </a:p>
        </p:txBody>
      </p:sp>
    </p:spTree>
    <p:extLst>
      <p:ext uri="{BB962C8B-B14F-4D97-AF65-F5344CB8AC3E}">
        <p14:creationId xmlns:p14="http://schemas.microsoft.com/office/powerpoint/2010/main" val="1677172221"/>
      </p:ext>
    </p:extLst>
  </p:cSld>
  <p:clrMapOvr>
    <a:masterClrMapping/>
  </p:clrMapOvr>
  <mc:AlternateContent xmlns:mc="http://schemas.openxmlformats.org/markup-compatibility/2006" xmlns:p14="http://schemas.microsoft.com/office/powerpoint/2010/main">
    <mc:Choice Requires="p14">
      <p:transition spd="slow" p14:dur="2000" advTm="86272"/>
    </mc:Choice>
    <mc:Fallback xmlns="">
      <p:transition spd="slow" advTm="862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AUTOMATED AUTHORIZATION FORMS</a:t>
            </a:r>
          </a:p>
          <a:p>
            <a:pPr marL="0" indent="0">
              <a:buNone/>
            </a:pPr>
            <a:r>
              <a:rPr lang="en-US" dirty="0">
                <a:sym typeface="Webdings"/>
              </a:rPr>
              <a:t>	Print confirmation email, c</a:t>
            </a:r>
            <a:r>
              <a:rPr lang="en-US" dirty="0"/>
              <a:t>opy to employees</a:t>
            </a:r>
          </a:p>
          <a:p>
            <a:pPr marL="0" indent="0">
              <a:buNone/>
            </a:pPr>
            <a:r>
              <a:rPr lang="en-US" dirty="0">
                <a:sym typeface="Webdings"/>
              </a:rPr>
              <a:t>	Copy</a:t>
            </a:r>
            <a:r>
              <a:rPr lang="en-US" dirty="0"/>
              <a:t> to area coordinator with cash/check </a:t>
            </a:r>
          </a:p>
          <a:p>
            <a:pPr marL="0" indent="0">
              <a:buNone/>
            </a:pPr>
            <a:r>
              <a:rPr lang="en-US" dirty="0">
                <a:sym typeface="Webdings"/>
              </a:rPr>
              <a:t>	Fill out for Fundraisers</a:t>
            </a:r>
          </a:p>
          <a:p>
            <a:pPr lvl="3"/>
            <a:r>
              <a:rPr lang="en-US" dirty="0">
                <a:sym typeface="Webdings"/>
              </a:rPr>
              <a:t>Include spreadsheet with list of participants of $24+ donors</a:t>
            </a:r>
            <a:endParaRPr lang="en-US" dirty="0"/>
          </a:p>
          <a:p>
            <a:pPr marL="0" indent="0">
              <a:buNone/>
            </a:pPr>
            <a:r>
              <a:rPr lang="en-US" dirty="0">
                <a:sym typeface="Webdings"/>
              </a:rPr>
              <a:t>	 </a:t>
            </a:r>
            <a:r>
              <a:rPr lang="en-US" dirty="0"/>
              <a:t>Keep one copy for your files</a:t>
            </a:r>
          </a:p>
          <a:p>
            <a:pPr marL="0" indent="0">
              <a:buNone/>
            </a:pPr>
            <a:r>
              <a:rPr lang="en-US" dirty="0"/>
              <a:t>                                                        </a:t>
            </a:r>
          </a:p>
          <a:p>
            <a:pPr marL="0" indent="0">
              <a:buNone/>
            </a:pPr>
            <a:r>
              <a:rPr lang="en-US" dirty="0"/>
              <a:t>FORM 2&amp;4 – Cash/Check Donations</a:t>
            </a:r>
          </a:p>
          <a:p>
            <a:pPr marL="0" indent="0">
              <a:buNone/>
            </a:pPr>
            <a:r>
              <a:rPr lang="en-US" dirty="0">
                <a:sym typeface="Webdings"/>
              </a:rPr>
              <a:t>	</a:t>
            </a:r>
            <a:r>
              <a:rPr lang="en-US" dirty="0"/>
              <a:t>Balance cash &amp; checks</a:t>
            </a:r>
          </a:p>
          <a:p>
            <a:pPr marL="0" indent="0">
              <a:buNone/>
            </a:pPr>
            <a:r>
              <a:rPr lang="en-US" dirty="0">
                <a:sym typeface="Webdings"/>
              </a:rPr>
              <a:t>	</a:t>
            </a:r>
            <a:r>
              <a:rPr lang="en-US" dirty="0"/>
              <a:t>Deliver to area coordinator by 9am on Wednesdays</a:t>
            </a:r>
          </a:p>
          <a:p>
            <a:pPr marL="0" indent="0">
              <a:buNone/>
            </a:pPr>
            <a:endParaRPr lang="en-US" dirty="0">
              <a:sym typeface="Webdings"/>
            </a:endParaRPr>
          </a:p>
          <a:p>
            <a:pPr marL="0" indent="0">
              <a:buNone/>
            </a:pPr>
            <a:endParaRPr lang="en-US" dirty="0"/>
          </a:p>
          <a:p>
            <a:pPr marL="0" indent="0">
              <a:buNone/>
            </a:pPr>
            <a:r>
              <a:rPr lang="en-US" dirty="0">
                <a:sym typeface="Webdings"/>
              </a:rPr>
              <a:t>	</a:t>
            </a:r>
            <a:r>
              <a:rPr lang="en-US" b="1" i="1" dirty="0">
                <a:sym typeface="Webdings"/>
              </a:rPr>
              <a:t>** </a:t>
            </a:r>
            <a:r>
              <a:rPr lang="en-US" b="1" i="1" dirty="0"/>
              <a:t>Keep a copy of everything for your records **</a:t>
            </a:r>
          </a:p>
          <a:p>
            <a:pPr marL="0" indent="0">
              <a:buNone/>
            </a:pPr>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16</a:t>
            </a:fld>
            <a:endParaRPr lang="en-US"/>
          </a:p>
        </p:txBody>
      </p:sp>
      <p:sp>
        <p:nvSpPr>
          <p:cNvPr id="6" name="Title 1"/>
          <p:cNvSpPr txBox="1">
            <a:spLocks/>
          </p:cNvSpPr>
          <p:nvPr/>
        </p:nvSpPr>
        <p:spPr>
          <a:xfrm>
            <a:off x="457200" y="287701"/>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UNIT COORDINATOR</a:t>
            </a:r>
          </a:p>
          <a:p>
            <a:r>
              <a:rPr lang="en-US" sz="4000" dirty="0">
                <a:solidFill>
                  <a:schemeClr val="bg1"/>
                </a:solidFill>
                <a:latin typeface="Frutiger LT Std 55 Roman" panose="020B0602020204020204" pitchFamily="34" charset="0"/>
              </a:rPr>
              <a:t>WEDNESDAY MORNING “TO DO” LIST</a:t>
            </a:r>
          </a:p>
        </p:txBody>
      </p:sp>
    </p:spTree>
    <p:extLst>
      <p:ext uri="{BB962C8B-B14F-4D97-AF65-F5344CB8AC3E}">
        <p14:creationId xmlns:p14="http://schemas.microsoft.com/office/powerpoint/2010/main" val="1640323281"/>
      </p:ext>
    </p:extLst>
  </p:cSld>
  <p:clrMapOvr>
    <a:masterClrMapping/>
  </p:clrMapOvr>
  <mc:AlternateContent xmlns:mc="http://schemas.openxmlformats.org/markup-compatibility/2006" xmlns:p14="http://schemas.microsoft.com/office/powerpoint/2010/main">
    <mc:Choice Requires="p14">
      <p:transition spd="slow" p14:dur="2000" advTm="32706"/>
    </mc:Choice>
    <mc:Fallback xmlns="">
      <p:transition spd="slow" advTm="3270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924EF9-5D35-4109-8229-FD580A5F1C76}"/>
              </a:ext>
            </a:extLst>
          </p:cNvPr>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Best Practices</a:t>
            </a:r>
          </a:p>
        </p:txBody>
      </p:sp>
      <p:sp>
        <p:nvSpPr>
          <p:cNvPr id="3" name="Content Placeholder 2">
            <a:extLst>
              <a:ext uri="{FF2B5EF4-FFF2-40B4-BE49-F238E27FC236}">
                <a16:creationId xmlns:a16="http://schemas.microsoft.com/office/drawing/2014/main" id="{3B11FAFA-D8BF-48FC-8119-8C6D108081A2}"/>
              </a:ext>
            </a:extLst>
          </p:cNvPr>
          <p:cNvSpPr>
            <a:spLocks noGrp="1"/>
          </p:cNvSpPr>
          <p:nvPr>
            <p:ph idx="1"/>
          </p:nvPr>
        </p:nvSpPr>
        <p:spPr/>
        <p:txBody>
          <a:bodyPr>
            <a:normAutofit fontScale="92500" lnSpcReduction="20000"/>
          </a:bodyPr>
          <a:lstStyle/>
          <a:p>
            <a:pPr marL="0" lvl="0" indent="0">
              <a:buNone/>
            </a:pPr>
            <a:r>
              <a:rPr lang="en-US" sz="3600" b="1" dirty="0"/>
              <a:t>Best Practices for a Successful Campaign</a:t>
            </a:r>
          </a:p>
          <a:p>
            <a:pPr marL="0" lvl="0" indent="0">
              <a:buNone/>
            </a:pPr>
            <a:endParaRPr lang="en-US" dirty="0"/>
          </a:p>
          <a:p>
            <a:pPr marL="457200" indent="-457200">
              <a:buFont typeface="+mj-lt"/>
              <a:buAutoNum type="arabicPeriod"/>
            </a:pPr>
            <a:r>
              <a:rPr lang="en-US" dirty="0"/>
              <a:t>Post signage around offices</a:t>
            </a:r>
          </a:p>
          <a:p>
            <a:pPr marL="457200" indent="-457200">
              <a:buFont typeface="+mj-lt"/>
              <a:buAutoNum type="arabicPeriod"/>
            </a:pPr>
            <a:r>
              <a:rPr lang="en-US" dirty="0"/>
              <a:t>Post on your personal social media </a:t>
            </a:r>
          </a:p>
          <a:p>
            <a:pPr marL="457200" indent="-457200">
              <a:buFont typeface="+mj-lt"/>
              <a:buAutoNum type="arabicPeriod"/>
            </a:pPr>
            <a:r>
              <a:rPr lang="en-US" dirty="0"/>
              <a:t>Recruit a Team  - Make use of your charity’s Ambassador</a:t>
            </a:r>
          </a:p>
          <a:p>
            <a:pPr marL="457200" indent="-457200">
              <a:buFont typeface="+mj-lt"/>
              <a:buAutoNum type="arabicPeriod"/>
            </a:pPr>
            <a:r>
              <a:rPr lang="en-US" dirty="0"/>
              <a:t>Incorporate Leadership Giving</a:t>
            </a:r>
          </a:p>
          <a:p>
            <a:pPr marL="457200" indent="-457200">
              <a:buFont typeface="+mj-lt"/>
              <a:buAutoNum type="arabicPeriod"/>
            </a:pPr>
            <a:r>
              <a:rPr lang="en-US" dirty="0"/>
              <a:t>Rally the Troops and Make the Ask*</a:t>
            </a:r>
          </a:p>
          <a:p>
            <a:pPr marL="457200" indent="-457200">
              <a:buFont typeface="+mj-lt"/>
              <a:buAutoNum type="arabicPeriod"/>
            </a:pPr>
            <a:r>
              <a:rPr lang="en-US" dirty="0"/>
              <a:t>Use the I Gave Button on your email signatures and share in your department.</a:t>
            </a:r>
          </a:p>
          <a:p>
            <a:pPr marL="457200" indent="-457200">
              <a:buFont typeface="+mj-lt"/>
              <a:buAutoNum type="arabicPeriod"/>
            </a:pPr>
            <a:r>
              <a:rPr lang="en-US" dirty="0"/>
              <a:t>Distribute the We Give poster to donors to post in their office.</a:t>
            </a:r>
          </a:p>
          <a:p>
            <a:pPr marL="457200" indent="-457200">
              <a:buFont typeface="+mj-lt"/>
              <a:buAutoNum type="arabicPeriod"/>
            </a:pPr>
            <a:r>
              <a:rPr lang="en-US" dirty="0"/>
              <a:t>Report, Thank &amp; Inform</a:t>
            </a:r>
          </a:p>
          <a:p>
            <a:pPr marL="457200" indent="-457200">
              <a:buFont typeface="+mj-lt"/>
              <a:buAutoNum type="arabicPeriod"/>
            </a:pPr>
            <a:endParaRPr lang="en-US" dirty="0"/>
          </a:p>
          <a:p>
            <a:pPr marL="0" indent="0">
              <a:buNone/>
            </a:pPr>
            <a:r>
              <a:rPr lang="en-US" dirty="0"/>
              <a:t>*Goal of 100% AWARENESS!</a:t>
            </a:r>
          </a:p>
          <a:p>
            <a:endParaRPr lang="en-US" dirty="0"/>
          </a:p>
        </p:txBody>
      </p:sp>
      <p:sp>
        <p:nvSpPr>
          <p:cNvPr id="4" name="Slide Number Placeholder 3">
            <a:extLst>
              <a:ext uri="{FF2B5EF4-FFF2-40B4-BE49-F238E27FC236}">
                <a16:creationId xmlns:a16="http://schemas.microsoft.com/office/drawing/2014/main" id="{F8BF291F-A041-4F29-93D5-C4937054DBB3}"/>
              </a:ext>
            </a:extLst>
          </p:cNvPr>
          <p:cNvSpPr>
            <a:spLocks noGrp="1"/>
          </p:cNvSpPr>
          <p:nvPr>
            <p:ph type="sldNum" sz="quarter" idx="12"/>
          </p:nvPr>
        </p:nvSpPr>
        <p:spPr/>
        <p:txBody>
          <a:bodyPr/>
          <a:lstStyle/>
          <a:p>
            <a:fld id="{F22A06C4-9F5E-4CFC-91BD-292B7DF27EE5}" type="slidenum">
              <a:rPr lang="en-US" smtClean="0"/>
              <a:t>17</a:t>
            </a:fld>
            <a:endParaRPr lang="en-US"/>
          </a:p>
        </p:txBody>
      </p:sp>
    </p:spTree>
    <p:extLst>
      <p:ext uri="{BB962C8B-B14F-4D97-AF65-F5344CB8AC3E}">
        <p14:creationId xmlns:p14="http://schemas.microsoft.com/office/powerpoint/2010/main" val="2544709031"/>
      </p:ext>
    </p:extLst>
  </p:cSld>
  <p:clrMapOvr>
    <a:masterClrMapping/>
  </p:clrMapOvr>
  <mc:AlternateContent xmlns:mc="http://schemas.openxmlformats.org/markup-compatibility/2006" xmlns:p14="http://schemas.microsoft.com/office/powerpoint/2010/main">
    <mc:Choice Requires="p14">
      <p:transition spd="slow" p14:dur="2000" advTm="174275"/>
    </mc:Choice>
    <mc:Fallback xmlns="">
      <p:transition spd="slow" advTm="17427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endParaRPr lang="en-US" sz="6000" b="1" dirty="0"/>
          </a:p>
          <a:p>
            <a:pPr marL="0" indent="0" algn="ctr">
              <a:buNone/>
            </a:pPr>
            <a:endParaRPr lang="en-US" sz="6000" b="1" dirty="0"/>
          </a:p>
          <a:p>
            <a:pPr marL="0" indent="0" algn="ctr">
              <a:buNone/>
            </a:pPr>
            <a:r>
              <a:rPr lang="en-US" sz="6000" b="1" dirty="0"/>
              <a:t>SUMMARY OF FORMS</a:t>
            </a:r>
          </a:p>
        </p:txBody>
      </p:sp>
      <p:sp>
        <p:nvSpPr>
          <p:cNvPr id="4" name="Slide Number Placeholder 3"/>
          <p:cNvSpPr>
            <a:spLocks noGrp="1"/>
          </p:cNvSpPr>
          <p:nvPr>
            <p:ph type="sldNum" sz="quarter" idx="12"/>
          </p:nvPr>
        </p:nvSpPr>
        <p:spPr/>
        <p:txBody>
          <a:bodyPr/>
          <a:lstStyle/>
          <a:p>
            <a:fld id="{F22A06C4-9F5E-4CFC-91BD-292B7DF27EE5}" type="slidenum">
              <a:rPr lang="en-US" smtClean="0"/>
              <a:t>18</a:t>
            </a:fld>
            <a:endParaRPr lang="en-US"/>
          </a:p>
        </p:txBody>
      </p:sp>
    </p:spTree>
    <p:extLst>
      <p:ext uri="{BB962C8B-B14F-4D97-AF65-F5344CB8AC3E}">
        <p14:creationId xmlns:p14="http://schemas.microsoft.com/office/powerpoint/2010/main" val="4148452088"/>
      </p:ext>
    </p:extLst>
  </p:cSld>
  <p:clrMapOvr>
    <a:masterClrMapping/>
  </p:clrMapOvr>
  <mc:AlternateContent xmlns:mc="http://schemas.openxmlformats.org/markup-compatibility/2006" xmlns:p14="http://schemas.microsoft.com/office/powerpoint/2010/main">
    <mc:Choice Requires="p14">
      <p:transition spd="slow" p14:dur="2000" advTm="2866"/>
    </mc:Choice>
    <mc:Fallback xmlns="">
      <p:transition spd="slow" advTm="286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A76FD14-A1B4-49B9-8796-D962ED7EAA25}"/>
              </a:ext>
            </a:extLst>
          </p:cNvPr>
          <p:cNvSpPr>
            <a:spLocks noGrp="1"/>
          </p:cNvSpPr>
          <p:nvPr>
            <p:ph idx="1"/>
          </p:nvPr>
        </p:nvSpPr>
        <p:spPr>
          <a:xfrm>
            <a:off x="368142" y="1790875"/>
            <a:ext cx="8242458" cy="4381326"/>
          </a:xfrm>
        </p:spPr>
        <p:txBody>
          <a:bodyPr>
            <a:noAutofit/>
          </a:bodyPr>
          <a:lstStyle/>
          <a:p>
            <a:r>
              <a:rPr lang="en-US" sz="2000" dirty="0"/>
              <a:t>Used by:</a:t>
            </a:r>
          </a:p>
          <a:p>
            <a:pPr lvl="1"/>
            <a:r>
              <a:rPr lang="en-US" sz="2000" dirty="0"/>
              <a:t>Employee: for one-time cash or check gifts only</a:t>
            </a:r>
          </a:p>
          <a:p>
            <a:pPr lvl="1"/>
            <a:r>
              <a:rPr lang="en-US" sz="2000" dirty="0"/>
              <a:t>Unit Coordinator: document fundraiser</a:t>
            </a:r>
          </a:p>
          <a:p>
            <a:endParaRPr lang="en-US" sz="2000" dirty="0"/>
          </a:p>
          <a:p>
            <a:r>
              <a:rPr lang="en-US" sz="2000" dirty="0"/>
              <a:t>Fundraisers: form must be completed for each fundraiser. </a:t>
            </a:r>
          </a:p>
          <a:p>
            <a:pPr lvl="1"/>
            <a:r>
              <a:rPr lang="en-US" sz="2000" dirty="0"/>
              <a:t>Coordinator should select charity(</a:t>
            </a:r>
            <a:r>
              <a:rPr lang="en-US" sz="2000" dirty="0" err="1"/>
              <a:t>ies</a:t>
            </a:r>
            <a:r>
              <a:rPr lang="en-US" sz="2000" dirty="0"/>
              <a:t>) to designate funds.</a:t>
            </a:r>
          </a:p>
          <a:p>
            <a:pPr lvl="1"/>
            <a:r>
              <a:rPr lang="en-US" sz="2000" dirty="0"/>
              <a:t>For “Name” list the unit and title of the fundraiser.</a:t>
            </a:r>
          </a:p>
          <a:p>
            <a:pPr lvl="1"/>
            <a:r>
              <a:rPr lang="en-US" sz="2000" dirty="0"/>
              <a:t>Identify donors who contributed over $24 on a separate spreadsheet to be included with form.</a:t>
            </a:r>
          </a:p>
          <a:p>
            <a:pPr marL="0" indent="0">
              <a:buNone/>
            </a:pPr>
            <a:r>
              <a:rPr lang="en-US" sz="2000" dirty="0"/>
              <a:t> </a:t>
            </a:r>
          </a:p>
          <a:p>
            <a:r>
              <a:rPr lang="en-US" sz="2000" dirty="0"/>
              <a:t>The link to this form is on the SECC website </a:t>
            </a:r>
            <a:r>
              <a:rPr lang="en-US" sz="2000" u="sng" dirty="0">
                <a:solidFill>
                  <a:srgbClr val="0070C0"/>
                </a:solidFill>
              </a:rPr>
              <a:t>tamus.edu/</a:t>
            </a:r>
            <a:r>
              <a:rPr lang="en-US" sz="2000" u="sng" dirty="0" err="1">
                <a:solidFill>
                  <a:srgbClr val="0070C0"/>
                </a:solidFill>
              </a:rPr>
              <a:t>secc</a:t>
            </a:r>
            <a:r>
              <a:rPr lang="en-US" sz="2000" u="sng" dirty="0">
                <a:solidFill>
                  <a:srgbClr val="0070C0"/>
                </a:solidFill>
              </a:rPr>
              <a:t>. </a:t>
            </a:r>
            <a:endParaRPr lang="en-US" sz="2000" dirty="0"/>
          </a:p>
        </p:txBody>
      </p:sp>
      <p:sp>
        <p:nvSpPr>
          <p:cNvPr id="4" name="Slide Number Placeholder 3"/>
          <p:cNvSpPr>
            <a:spLocks noGrp="1"/>
          </p:cNvSpPr>
          <p:nvPr>
            <p:ph type="sldNum" sz="quarter" idx="12"/>
          </p:nvPr>
        </p:nvSpPr>
        <p:spPr/>
        <p:txBody>
          <a:bodyPr/>
          <a:lstStyle/>
          <a:p>
            <a:fld id="{F22A06C4-9F5E-4CFC-91BD-292B7DF27EE5}" type="slidenum">
              <a:rPr lang="en-US" smtClean="0"/>
              <a:t>19</a:t>
            </a:fld>
            <a:endParaRPr lang="en-US"/>
          </a:p>
        </p:txBody>
      </p:sp>
      <p:sp>
        <p:nvSpPr>
          <p:cNvPr id="5" name="Title 1"/>
          <p:cNvSpPr txBox="1">
            <a:spLocks/>
          </p:cNvSpPr>
          <p:nvPr/>
        </p:nvSpPr>
        <p:spPr>
          <a:xfrm>
            <a:off x="381000" y="76200"/>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a:solidFill>
                  <a:schemeClr val="bg1"/>
                </a:solidFill>
                <a:latin typeface="Frutiger LT Std 55 Roman" panose="020B0602020204020204" pitchFamily="34" charset="0"/>
              </a:rPr>
              <a:t>AUTOMATED AUTHORIZATION FORM </a:t>
            </a:r>
          </a:p>
        </p:txBody>
      </p:sp>
      <p:pic>
        <p:nvPicPr>
          <p:cNvPr id="6" name="Picture 8" descr="Reminder-clipart-free-clip-art-images-2-image-clipartcow-2 - Saint  Athanasius Catholic Academy">
            <a:extLst>
              <a:ext uri="{FF2B5EF4-FFF2-40B4-BE49-F238E27FC236}">
                <a16:creationId xmlns:a16="http://schemas.microsoft.com/office/drawing/2014/main" id="{708BED33-F0AA-4D5F-8CDF-4D8DF54BD0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3231" r="13750" b="7522"/>
          <a:stretch/>
        </p:blipFill>
        <p:spPr bwMode="auto">
          <a:xfrm rot="20910512">
            <a:off x="6898384" y="2546158"/>
            <a:ext cx="1176533" cy="9416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NEW clip art">
            <a:extLst>
              <a:ext uri="{FF2B5EF4-FFF2-40B4-BE49-F238E27FC236}">
                <a16:creationId xmlns:a16="http://schemas.microsoft.com/office/drawing/2014/main" id="{30172217-9E9C-A5C5-168B-AB4D4A6202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2234">
            <a:off x="161268" y="395234"/>
            <a:ext cx="1193970" cy="113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93031"/>
      </p:ext>
    </p:extLst>
  </p:cSld>
  <p:clrMapOvr>
    <a:masterClrMapping/>
  </p:clrMapOvr>
  <mc:AlternateContent xmlns:mc="http://schemas.openxmlformats.org/markup-compatibility/2006" xmlns:p14="http://schemas.microsoft.com/office/powerpoint/2010/main">
    <mc:Choice Requires="p14">
      <p:transition spd="slow" p14:dur="2000" advTm="55319"/>
    </mc:Choice>
    <mc:Fallback xmlns="">
      <p:transition spd="slow" advTm="553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58874"/>
          </a:xfrm>
          <a:gradFill>
            <a:gsLst>
              <a:gs pos="0">
                <a:srgbClr val="500000"/>
              </a:gs>
              <a:gs pos="35000">
                <a:srgbClr val="500000">
                  <a:alpha val="80000"/>
                </a:srgbClr>
              </a:gs>
              <a:gs pos="100000">
                <a:srgbClr val="500000">
                  <a:alpha val="60000"/>
                </a:srgbClr>
              </a:gs>
            </a:gsLst>
          </a:gradFill>
          <a:ln>
            <a:noFill/>
          </a:ln>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a:solidFill>
                  <a:schemeClr val="bg1"/>
                </a:solidFill>
                <a:latin typeface="Frutiger LT Std 55 Roman" panose="020B0602020204020204" pitchFamily="34" charset="0"/>
              </a:rPr>
              <a:t>WHAT ARE WE GOING TO COVER?</a:t>
            </a:r>
          </a:p>
        </p:txBody>
      </p:sp>
      <p:sp>
        <p:nvSpPr>
          <p:cNvPr id="3" name="Content Placeholder 2"/>
          <p:cNvSpPr>
            <a:spLocks noGrp="1"/>
          </p:cNvSpPr>
          <p:nvPr>
            <p:ph idx="1"/>
          </p:nvPr>
        </p:nvSpPr>
        <p:spPr>
          <a:xfrm>
            <a:off x="304800" y="1600200"/>
            <a:ext cx="8534400" cy="5121275"/>
          </a:xfrm>
        </p:spPr>
        <p:txBody>
          <a:bodyPr>
            <a:noAutofit/>
          </a:bodyPr>
          <a:lstStyle/>
          <a:p>
            <a:r>
              <a:rPr lang="en-US" sz="2200" dirty="0">
                <a:latin typeface="Frutiger LT Std 55 Roman" panose="020B0602020204020204" pitchFamily="34" charset="0"/>
              </a:rPr>
              <a:t>2023 SECC Contact Information</a:t>
            </a:r>
          </a:p>
          <a:p>
            <a:r>
              <a:rPr lang="en-US" sz="2200" dirty="0">
                <a:latin typeface="Frutiger LT Std 55 Roman" panose="020B0602020204020204" pitchFamily="34" charset="0"/>
              </a:rPr>
              <a:t>What is the SECC?</a:t>
            </a:r>
          </a:p>
          <a:p>
            <a:r>
              <a:rPr lang="en-US" sz="2200" dirty="0">
                <a:latin typeface="Frutiger LT Std 55 Roman" panose="020B0602020204020204" pitchFamily="34" charset="0"/>
              </a:rPr>
              <a:t>How is the SECC Managed?</a:t>
            </a:r>
          </a:p>
          <a:p>
            <a:r>
              <a:rPr lang="en-US" sz="2200" dirty="0">
                <a:latin typeface="Frutiger LT Std 55 Roman" panose="020B0602020204020204" pitchFamily="34" charset="0"/>
              </a:rPr>
              <a:t>How Do Employees Participate?</a:t>
            </a:r>
          </a:p>
          <a:p>
            <a:r>
              <a:rPr lang="en-US" sz="2200" dirty="0">
                <a:latin typeface="Frutiger LT Std 55 Roman" panose="020B0602020204020204" pitchFamily="34" charset="0"/>
              </a:rPr>
              <a:t>Guidance for Completing Pledge/Gifts</a:t>
            </a:r>
          </a:p>
          <a:p>
            <a:r>
              <a:rPr lang="en-US" sz="2200" dirty="0">
                <a:latin typeface="Frutiger LT Std 55 Roman" panose="020B0602020204020204" pitchFamily="34" charset="0"/>
              </a:rPr>
              <a:t>Leadership Givers</a:t>
            </a:r>
          </a:p>
          <a:p>
            <a:r>
              <a:rPr lang="en-US" sz="2200" dirty="0">
                <a:latin typeface="Frutiger LT Std 55 Roman" panose="020B0602020204020204" pitchFamily="34" charset="0"/>
              </a:rPr>
              <a:t>Fundraising</a:t>
            </a:r>
          </a:p>
          <a:p>
            <a:r>
              <a:rPr lang="en-US" sz="2200" dirty="0">
                <a:latin typeface="Frutiger LT Std 55 Roman" panose="020B0602020204020204" pitchFamily="34" charset="0"/>
              </a:rPr>
              <a:t>What is an Area Coordinator? What are Their Responsibilities?</a:t>
            </a:r>
          </a:p>
          <a:p>
            <a:r>
              <a:rPr lang="en-US" sz="2200" dirty="0">
                <a:latin typeface="Frutiger LT Std 55 Roman" panose="020B0602020204020204" pitchFamily="34" charset="0"/>
              </a:rPr>
              <a:t>What is a Unit Coordinator? What are Their Responsibilities? </a:t>
            </a:r>
          </a:p>
          <a:p>
            <a:r>
              <a:rPr lang="en-US" sz="2200" dirty="0">
                <a:latin typeface="Frutiger LT Std 55 Roman" panose="020B0602020204020204" pitchFamily="34" charset="0"/>
              </a:rPr>
              <a:t>Summary of Forms</a:t>
            </a:r>
          </a:p>
          <a:p>
            <a:r>
              <a:rPr lang="en-US" sz="2200" dirty="0">
                <a:latin typeface="Frutiger LT Std 55 Roman" panose="020B0602020204020204" pitchFamily="34" charset="0"/>
              </a:rPr>
              <a:t>2023 Important Dates</a:t>
            </a:r>
          </a:p>
          <a:p>
            <a:r>
              <a:rPr lang="en-US" sz="2200">
                <a:latin typeface="Frutiger LT Std 55 Roman" panose="020B0602020204020204" pitchFamily="34" charset="0"/>
              </a:rPr>
              <a:t>2023 </a:t>
            </a:r>
            <a:r>
              <a:rPr lang="en-US" sz="2200" dirty="0">
                <a:latin typeface="Frutiger LT Std 55 Roman" panose="020B0602020204020204" pitchFamily="34" charset="0"/>
              </a:rPr>
              <a:t>Goals</a:t>
            </a:r>
          </a:p>
        </p:txBody>
      </p:sp>
      <p:sp>
        <p:nvSpPr>
          <p:cNvPr id="4" name="Slide Number Placeholder 3"/>
          <p:cNvSpPr>
            <a:spLocks noGrp="1"/>
          </p:cNvSpPr>
          <p:nvPr>
            <p:ph type="sldNum" sz="quarter" idx="12"/>
          </p:nvPr>
        </p:nvSpPr>
        <p:spPr/>
        <p:txBody>
          <a:bodyPr/>
          <a:lstStyle/>
          <a:p>
            <a:fld id="{F22A06C4-9F5E-4CFC-91BD-292B7DF27EE5}" type="slidenum">
              <a:rPr lang="en-US" smtClean="0"/>
              <a:t>2</a:t>
            </a:fld>
            <a:endParaRPr lang="en-US"/>
          </a:p>
        </p:txBody>
      </p:sp>
    </p:spTree>
    <p:extLst>
      <p:ext uri="{BB962C8B-B14F-4D97-AF65-F5344CB8AC3E}">
        <p14:creationId xmlns:p14="http://schemas.microsoft.com/office/powerpoint/2010/main" val="3254019304"/>
      </p:ext>
    </p:extLst>
  </p:cSld>
  <p:clrMapOvr>
    <a:masterClrMapping/>
  </p:clrMapOvr>
  <mc:AlternateContent xmlns:mc="http://schemas.openxmlformats.org/markup-compatibility/2006" xmlns:p14="http://schemas.microsoft.com/office/powerpoint/2010/main">
    <mc:Choice Requires="p14">
      <p:transition spd="slow" p14:dur="2000" advTm="46323"/>
    </mc:Choice>
    <mc:Fallback xmlns="">
      <p:transition spd="slow" advTm="4632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20</a:t>
            </a:fld>
            <a:endParaRPr lang="en-US"/>
          </a:p>
        </p:txBody>
      </p:sp>
      <p:sp>
        <p:nvSpPr>
          <p:cNvPr id="5" name="Title 1"/>
          <p:cNvSpPr txBox="1">
            <a:spLocks/>
          </p:cNvSpPr>
          <p:nvPr/>
        </p:nvSpPr>
        <p:spPr>
          <a:xfrm>
            <a:off x="381000" y="76200"/>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AUTHORIZATION FORM </a:t>
            </a:r>
          </a:p>
        </p:txBody>
      </p:sp>
      <p:pic>
        <p:nvPicPr>
          <p:cNvPr id="9" name="Picture 8" descr="A screenshot of a computer&#10;&#10;Description automatically generated">
            <a:extLst>
              <a:ext uri="{FF2B5EF4-FFF2-40B4-BE49-F238E27FC236}">
                <a16:creationId xmlns:a16="http://schemas.microsoft.com/office/drawing/2014/main" id="{CCE2B0EA-E672-D62D-CCEF-B5B9190B7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68816"/>
            <a:ext cx="3829497" cy="5589183"/>
          </a:xfrm>
          <a:prstGeom prst="rect">
            <a:avLst/>
          </a:prstGeom>
        </p:spPr>
      </p:pic>
      <p:pic>
        <p:nvPicPr>
          <p:cNvPr id="10" name="Picture 9" descr="A screenshot of a computer screen&#10;&#10;Description automatically generated">
            <a:extLst>
              <a:ext uri="{FF2B5EF4-FFF2-40B4-BE49-F238E27FC236}">
                <a16:creationId xmlns:a16="http://schemas.microsoft.com/office/drawing/2014/main" id="{FB142167-D764-DC0F-B614-C25465B0D0CB}"/>
              </a:ext>
            </a:extLst>
          </p:cNvPr>
          <p:cNvPicPr>
            <a:picLocks noChangeAspect="1"/>
          </p:cNvPicPr>
          <p:nvPr/>
        </p:nvPicPr>
        <p:blipFill rotWithShape="1">
          <a:blip r:embed="rId4">
            <a:extLst>
              <a:ext uri="{28A0092B-C50C-407E-A947-70E740481C1C}">
                <a14:useLocalDpi xmlns:a14="http://schemas.microsoft.com/office/drawing/2010/main" val="0"/>
              </a:ext>
            </a:extLst>
          </a:blip>
          <a:srcRect l="2081" t="2889" r="3533"/>
          <a:stretch/>
        </p:blipFill>
        <p:spPr>
          <a:xfrm>
            <a:off x="5095978" y="1268816"/>
            <a:ext cx="3419372" cy="5589184"/>
          </a:xfrm>
          <a:prstGeom prst="rect">
            <a:avLst/>
          </a:prstGeom>
        </p:spPr>
      </p:pic>
    </p:spTree>
    <p:extLst>
      <p:ext uri="{BB962C8B-B14F-4D97-AF65-F5344CB8AC3E}">
        <p14:creationId xmlns:p14="http://schemas.microsoft.com/office/powerpoint/2010/main" val="135197133"/>
      </p:ext>
    </p:extLst>
  </p:cSld>
  <p:clrMapOvr>
    <a:masterClrMapping/>
  </p:clrMapOvr>
  <mc:AlternateContent xmlns:mc="http://schemas.openxmlformats.org/markup-compatibility/2006">
    <mc:Choice xmlns:p14="http://schemas.microsoft.com/office/powerpoint/2010/main" Requires="p14">
      <p:transition spd="slow" p14:dur="2000" advTm="55319"/>
    </mc:Choice>
    <mc:Fallback>
      <p:transition spd="slow" advTm="5531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A76FD14-A1B4-49B9-8796-D962ED7EAA25}"/>
              </a:ext>
            </a:extLst>
          </p:cNvPr>
          <p:cNvSpPr>
            <a:spLocks noGrp="1"/>
          </p:cNvSpPr>
          <p:nvPr>
            <p:ph idx="1"/>
          </p:nvPr>
        </p:nvSpPr>
        <p:spPr>
          <a:xfrm>
            <a:off x="368142" y="1752600"/>
            <a:ext cx="4203858" cy="4891489"/>
          </a:xfrm>
        </p:spPr>
        <p:txBody>
          <a:bodyPr>
            <a:noAutofit/>
          </a:bodyPr>
          <a:lstStyle/>
          <a:p>
            <a:r>
              <a:rPr lang="en-US" sz="2200" dirty="0"/>
              <a:t>Used by:</a:t>
            </a:r>
          </a:p>
          <a:p>
            <a:pPr lvl="1"/>
            <a:r>
              <a:rPr lang="en-US" sz="2200" dirty="0"/>
              <a:t>Unit Coordinator: document fundraiser participants of $24 or more</a:t>
            </a:r>
          </a:p>
          <a:p>
            <a:endParaRPr lang="en-US" sz="2200" dirty="0"/>
          </a:p>
          <a:p>
            <a:r>
              <a:rPr lang="en-US" sz="2200" dirty="0"/>
              <a:t>Must be paperclipped to printout of  Authorization Form and turned in with weekly deposits.</a:t>
            </a:r>
          </a:p>
          <a:p>
            <a:pPr marL="0" indent="0">
              <a:buNone/>
            </a:pPr>
            <a:endParaRPr lang="en-US" sz="2200" dirty="0"/>
          </a:p>
          <a:p>
            <a:r>
              <a:rPr lang="en-US" sz="2200" dirty="0"/>
              <a:t>Available on the website at </a:t>
            </a:r>
            <a:r>
              <a:rPr lang="en-US" sz="2400" u="sng" dirty="0">
                <a:solidFill>
                  <a:srgbClr val="0070C0"/>
                </a:solidFill>
              </a:rPr>
              <a:t>tamus.edu/</a:t>
            </a:r>
            <a:r>
              <a:rPr lang="en-US" sz="2400" u="sng" dirty="0" err="1">
                <a:solidFill>
                  <a:srgbClr val="0070C0"/>
                </a:solidFill>
              </a:rPr>
              <a:t>secc</a:t>
            </a:r>
            <a:endParaRPr lang="en-US" sz="2200" dirty="0"/>
          </a:p>
          <a:p>
            <a:pPr marL="0" indent="0">
              <a:buNone/>
            </a:pPr>
            <a:r>
              <a:rPr lang="en-US" sz="1600" dirty="0"/>
              <a:t> </a:t>
            </a:r>
          </a:p>
        </p:txBody>
      </p:sp>
      <p:sp>
        <p:nvSpPr>
          <p:cNvPr id="4" name="Slide Number Placeholder 3"/>
          <p:cNvSpPr>
            <a:spLocks noGrp="1"/>
          </p:cNvSpPr>
          <p:nvPr>
            <p:ph type="sldNum" sz="quarter" idx="12"/>
          </p:nvPr>
        </p:nvSpPr>
        <p:spPr/>
        <p:txBody>
          <a:bodyPr/>
          <a:lstStyle/>
          <a:p>
            <a:fld id="{F22A06C4-9F5E-4CFC-91BD-292B7DF27EE5}" type="slidenum">
              <a:rPr lang="en-US" smtClean="0"/>
              <a:t>21</a:t>
            </a:fld>
            <a:endParaRPr lang="en-US"/>
          </a:p>
        </p:txBody>
      </p:sp>
      <p:sp>
        <p:nvSpPr>
          <p:cNvPr id="5" name="Title 1"/>
          <p:cNvSpPr txBox="1">
            <a:spLocks/>
          </p:cNvSpPr>
          <p:nvPr/>
        </p:nvSpPr>
        <p:spPr>
          <a:xfrm>
            <a:off x="381000" y="76200"/>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Fundraiser Participants</a:t>
            </a:r>
          </a:p>
        </p:txBody>
      </p:sp>
      <p:pic>
        <p:nvPicPr>
          <p:cNvPr id="6" name="Picture 5" descr="Table&#10;&#10;Description automatically generated">
            <a:extLst>
              <a:ext uri="{FF2B5EF4-FFF2-40B4-BE49-F238E27FC236}">
                <a16:creationId xmlns:a16="http://schemas.microsoft.com/office/drawing/2014/main" id="{0BC88F06-5ADA-4592-A80D-4135986B4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818" y="1261868"/>
            <a:ext cx="4192879" cy="5426079"/>
          </a:xfrm>
          <a:prstGeom prst="rect">
            <a:avLst/>
          </a:prstGeom>
        </p:spPr>
      </p:pic>
    </p:spTree>
    <p:extLst>
      <p:ext uri="{BB962C8B-B14F-4D97-AF65-F5344CB8AC3E}">
        <p14:creationId xmlns:p14="http://schemas.microsoft.com/office/powerpoint/2010/main" val="3464261305"/>
      </p:ext>
    </p:extLst>
  </p:cSld>
  <p:clrMapOvr>
    <a:masterClrMapping/>
  </p:clrMapOvr>
  <mc:AlternateContent xmlns:mc="http://schemas.openxmlformats.org/markup-compatibility/2006" xmlns:p14="http://schemas.microsoft.com/office/powerpoint/2010/main">
    <mc:Choice Requires="p14">
      <p:transition spd="slow" p14:dur="2000" advTm="13106"/>
    </mc:Choice>
    <mc:Fallback xmlns="">
      <p:transition spd="slow" advTm="1310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8" name="Content Placeholder 2">
            <a:extLst>
              <a:ext uri="{FF2B5EF4-FFF2-40B4-BE49-F238E27FC236}">
                <a16:creationId xmlns:a16="http://schemas.microsoft.com/office/drawing/2014/main" id="{7FFD32DF-D375-4D76-800D-D4937C195954}"/>
              </a:ext>
            </a:extLst>
          </p:cNvPr>
          <p:cNvSpPr>
            <a:spLocks noGrp="1"/>
          </p:cNvSpPr>
          <p:nvPr>
            <p:ph idx="1"/>
          </p:nvPr>
        </p:nvSpPr>
        <p:spPr>
          <a:xfrm>
            <a:off x="457200" y="1295400"/>
            <a:ext cx="4038600" cy="5257800"/>
          </a:xfrm>
        </p:spPr>
        <p:txBody>
          <a:bodyPr>
            <a:normAutofit/>
          </a:bodyPr>
          <a:lstStyle/>
          <a:p>
            <a:pPr marL="0" indent="0" algn="ctr">
              <a:buNone/>
            </a:pPr>
            <a:endParaRPr lang="en-US" b="1" u="sng" dirty="0"/>
          </a:p>
          <a:p>
            <a:r>
              <a:rPr lang="en-US" dirty="0"/>
              <a:t>Completed by Unit Coordinators; reviewed by Area Coordinators</a:t>
            </a:r>
          </a:p>
          <a:p>
            <a:endParaRPr lang="en-US" dirty="0"/>
          </a:p>
          <a:p>
            <a:r>
              <a:rPr lang="en-US" dirty="0"/>
              <a:t>For all cash and check donations, whether one-time or fundraiser</a:t>
            </a:r>
          </a:p>
          <a:p>
            <a:pPr marL="0" indent="0">
              <a:buNone/>
            </a:pPr>
            <a:endParaRPr lang="en-US" dirty="0"/>
          </a:p>
          <a:p>
            <a:r>
              <a:rPr lang="en-US" dirty="0"/>
              <a:t>Retain a copy for your records</a:t>
            </a:r>
          </a:p>
          <a:p>
            <a:endParaRPr lang="en-US" dirty="0"/>
          </a:p>
          <a:p>
            <a:r>
              <a:rPr lang="en-US" dirty="0"/>
              <a:t>Available for download on the SECC website </a:t>
            </a:r>
            <a:r>
              <a:rPr lang="en-US" u="sng" dirty="0">
                <a:solidFill>
                  <a:srgbClr val="0070C0"/>
                </a:solidFill>
              </a:rPr>
              <a:t>tamus.edu/</a:t>
            </a:r>
            <a:r>
              <a:rPr lang="en-US" u="sng" dirty="0" err="1">
                <a:solidFill>
                  <a:srgbClr val="0070C0"/>
                </a:solidFill>
              </a:rPr>
              <a:t>secc</a:t>
            </a:r>
            <a:endParaRPr lang="en-US" u="sng" dirty="0"/>
          </a:p>
          <a:p>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22</a:t>
            </a:fld>
            <a:endParaRPr lang="en-US"/>
          </a:p>
        </p:txBody>
      </p:sp>
      <p:sp>
        <p:nvSpPr>
          <p:cNvPr id="6" name="Title 1"/>
          <p:cNvSpPr txBox="1">
            <a:spLocks/>
          </p:cNvSpPr>
          <p:nvPr/>
        </p:nvSpPr>
        <p:spPr>
          <a:xfrm>
            <a:off x="464820" y="76200"/>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FORM 2&amp;4</a:t>
            </a:r>
          </a:p>
        </p:txBody>
      </p:sp>
      <p:pic>
        <p:nvPicPr>
          <p:cNvPr id="3" name="Picture 2" descr="Diagram, engineering drawing&#10;&#10;Description automatically generated">
            <a:extLst>
              <a:ext uri="{FF2B5EF4-FFF2-40B4-BE49-F238E27FC236}">
                <a16:creationId xmlns:a16="http://schemas.microsoft.com/office/drawing/2014/main" id="{4E30CF5E-9686-4376-8957-4E21E5932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432" y="1341438"/>
            <a:ext cx="4203916" cy="5440362"/>
          </a:xfrm>
          <a:prstGeom prst="rect">
            <a:avLst/>
          </a:prstGeom>
        </p:spPr>
      </p:pic>
    </p:spTree>
    <p:extLst>
      <p:ext uri="{BB962C8B-B14F-4D97-AF65-F5344CB8AC3E}">
        <p14:creationId xmlns:p14="http://schemas.microsoft.com/office/powerpoint/2010/main" val="2196802147"/>
      </p:ext>
    </p:extLst>
  </p:cSld>
  <p:clrMapOvr>
    <a:masterClrMapping/>
  </p:clrMapOvr>
  <mc:AlternateContent xmlns:mc="http://schemas.openxmlformats.org/markup-compatibility/2006" xmlns:p14="http://schemas.microsoft.com/office/powerpoint/2010/main">
    <mc:Choice Requires="p14">
      <p:transition spd="slow" p14:dur="2000" advTm="25203"/>
    </mc:Choice>
    <mc:Fallback xmlns="">
      <p:transition spd="slow" advTm="2520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9C9AF7C0-4CD1-8664-E8A0-F908009CBE35}"/>
              </a:ext>
            </a:extLst>
          </p:cNvPr>
          <p:cNvGraphicFramePr>
            <a:graphicFrameLocks/>
          </p:cNvGraphicFramePr>
          <p:nvPr>
            <p:extLst>
              <p:ext uri="{D42A27DB-BD31-4B8C-83A1-F6EECF244321}">
                <p14:modId xmlns:p14="http://schemas.microsoft.com/office/powerpoint/2010/main" val="979249813"/>
              </p:ext>
            </p:extLst>
          </p:nvPr>
        </p:nvGraphicFramePr>
        <p:xfrm>
          <a:off x="4419600" y="1257956"/>
          <a:ext cx="4572000" cy="288417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381000" y="102998"/>
            <a:ext cx="83058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Trends &amp; Goals</a:t>
            </a:r>
          </a:p>
        </p:txBody>
      </p:sp>
      <p:sp>
        <p:nvSpPr>
          <p:cNvPr id="6" name="Slide Number Placeholder 5"/>
          <p:cNvSpPr>
            <a:spLocks noGrp="1"/>
          </p:cNvSpPr>
          <p:nvPr>
            <p:ph type="sldNum" sz="quarter" idx="12"/>
          </p:nvPr>
        </p:nvSpPr>
        <p:spPr/>
        <p:txBody>
          <a:bodyPr/>
          <a:lstStyle/>
          <a:p>
            <a:fld id="{F22A06C4-9F5E-4CFC-91BD-292B7DF27EE5}" type="slidenum">
              <a:rPr lang="en-US" smtClean="0"/>
              <a:t>23</a:t>
            </a:fld>
            <a:endParaRPr lang="en-US"/>
          </a:p>
        </p:txBody>
      </p:sp>
      <p:sp>
        <p:nvSpPr>
          <p:cNvPr id="3" name="Rectangle 1"/>
          <p:cNvSpPr>
            <a:spLocks noChangeArrowheads="1"/>
          </p:cNvSpPr>
          <p:nvPr/>
        </p:nvSpPr>
        <p:spPr bwMode="auto">
          <a:xfrm>
            <a:off x="1452535" y="4490802"/>
            <a:ext cx="5943600" cy="200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dirty="0">
                <a:latin typeface="Arial" panose="020B0604020202020204" pitchFamily="34" charset="0"/>
              </a:rPr>
              <a:t>2024 Campaign Goal:		University- $300,000</a:t>
            </a:r>
          </a:p>
          <a:p>
            <a:pPr eaLnBrk="0" fontAlgn="base" hangingPunct="0">
              <a:spcBef>
                <a:spcPct val="0"/>
              </a:spcBef>
              <a:spcAft>
                <a:spcPct val="0"/>
              </a:spcAft>
            </a:pPr>
            <a:r>
              <a:rPr lang="en-US" altLang="en-US" dirty="0">
                <a:latin typeface="Arial" panose="020B0604020202020204" pitchFamily="34" charset="0"/>
              </a:rPr>
              <a:t>				System - $250,000</a:t>
            </a:r>
          </a:p>
          <a:p>
            <a:pPr eaLnBrk="0" fontAlgn="base" hangingPunct="0">
              <a:spcBef>
                <a:spcPct val="0"/>
              </a:spcBef>
              <a:spcAft>
                <a:spcPct val="0"/>
              </a:spcAft>
            </a:pPr>
            <a:r>
              <a:rPr lang="en-US" altLang="en-US" dirty="0">
                <a:latin typeface="Arial" panose="020B0604020202020204" pitchFamily="34" charset="0"/>
              </a:rPr>
              <a:t>				TOTAL - $550,000</a:t>
            </a:r>
          </a:p>
          <a:p>
            <a:pPr eaLnBrk="0" fontAlgn="base" hangingPunct="0">
              <a:spcBef>
                <a:spcPct val="0"/>
              </a:spcBef>
              <a:spcAft>
                <a:spcPct val="0"/>
              </a:spcAft>
            </a:pPr>
            <a:endParaRPr lang="en-US" altLang="en-US" dirty="0">
              <a:latin typeface="Arial" panose="020B0604020202020204" pitchFamily="34" charset="0"/>
            </a:endParaRPr>
          </a:p>
          <a:p>
            <a:pPr eaLnBrk="0" fontAlgn="base" hangingPunct="0">
              <a:spcBef>
                <a:spcPct val="0"/>
              </a:spcBef>
              <a:spcAft>
                <a:spcPct val="0"/>
              </a:spcAft>
            </a:pPr>
            <a:r>
              <a:rPr lang="en-US" altLang="en-US" dirty="0">
                <a:latin typeface="Arial" panose="020B0604020202020204" pitchFamily="34" charset="0"/>
              </a:rPr>
              <a:t>2024 Participation Goal:		University - 8%</a:t>
            </a:r>
          </a:p>
          <a:p>
            <a:pPr eaLnBrk="0" fontAlgn="base" hangingPunct="0">
              <a:spcBef>
                <a:spcPct val="0"/>
              </a:spcBef>
              <a:spcAft>
                <a:spcPct val="0"/>
              </a:spcAft>
            </a:pPr>
            <a:r>
              <a:rPr lang="en-US" altLang="en-US" dirty="0">
                <a:latin typeface="Arial" panose="020B0604020202020204" pitchFamily="34" charset="0"/>
              </a:rPr>
              <a:t>				System – 8%</a:t>
            </a:r>
          </a:p>
          <a:p>
            <a:pPr eaLnBrk="0" fontAlgn="base" hangingPunct="0">
              <a:spcBef>
                <a:spcPct val="0"/>
              </a:spcBef>
              <a:spcAft>
                <a:spcPct val="0"/>
              </a:spcAft>
            </a:pPr>
            <a:endParaRPr lang="en-US" altLang="en-US" dirty="0">
              <a:latin typeface="Arial" panose="020B0604020202020204" pitchFamily="34" charset="0"/>
            </a:endParaRPr>
          </a:p>
        </p:txBody>
      </p:sp>
      <p:graphicFrame>
        <p:nvGraphicFramePr>
          <p:cNvPr id="9" name="Chart 8">
            <a:extLst>
              <a:ext uri="{FF2B5EF4-FFF2-40B4-BE49-F238E27FC236}">
                <a16:creationId xmlns:a16="http://schemas.microsoft.com/office/drawing/2014/main" id="{A4DAB9A8-5670-59FD-E207-9DE5A5C2A624}"/>
              </a:ext>
            </a:extLst>
          </p:cNvPr>
          <p:cNvGraphicFramePr>
            <a:graphicFrameLocks/>
          </p:cNvGraphicFramePr>
          <p:nvPr>
            <p:extLst>
              <p:ext uri="{D42A27DB-BD31-4B8C-83A1-F6EECF244321}">
                <p14:modId xmlns:p14="http://schemas.microsoft.com/office/powerpoint/2010/main" val="2804124115"/>
              </p:ext>
            </p:extLst>
          </p:nvPr>
        </p:nvGraphicFramePr>
        <p:xfrm>
          <a:off x="203868" y="1372917"/>
          <a:ext cx="5024881" cy="276772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B035D372-0E7D-0711-6E27-DF6BFA3E1870}"/>
              </a:ext>
            </a:extLst>
          </p:cNvPr>
          <p:cNvSpPr/>
          <p:nvPr/>
        </p:nvSpPr>
        <p:spPr>
          <a:xfrm>
            <a:off x="570107" y="3794708"/>
            <a:ext cx="525552" cy="24026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2020</a:t>
            </a:r>
          </a:p>
        </p:txBody>
      </p:sp>
      <p:sp>
        <p:nvSpPr>
          <p:cNvPr id="17" name="Rectangle 16">
            <a:extLst>
              <a:ext uri="{FF2B5EF4-FFF2-40B4-BE49-F238E27FC236}">
                <a16:creationId xmlns:a16="http://schemas.microsoft.com/office/drawing/2014/main" id="{75E9CB51-F50C-4991-9483-C8201DEA62D9}"/>
              </a:ext>
            </a:extLst>
          </p:cNvPr>
          <p:cNvSpPr/>
          <p:nvPr/>
        </p:nvSpPr>
        <p:spPr>
          <a:xfrm>
            <a:off x="3429000" y="3798334"/>
            <a:ext cx="525552" cy="24026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2023</a:t>
            </a:r>
          </a:p>
        </p:txBody>
      </p:sp>
      <p:sp>
        <p:nvSpPr>
          <p:cNvPr id="18" name="Rectangle 17">
            <a:extLst>
              <a:ext uri="{FF2B5EF4-FFF2-40B4-BE49-F238E27FC236}">
                <a16:creationId xmlns:a16="http://schemas.microsoft.com/office/drawing/2014/main" id="{75E9CB51-F50C-4991-9483-C8201DEA62D9}"/>
              </a:ext>
            </a:extLst>
          </p:cNvPr>
          <p:cNvSpPr/>
          <p:nvPr/>
        </p:nvSpPr>
        <p:spPr>
          <a:xfrm>
            <a:off x="5332212" y="3810000"/>
            <a:ext cx="525552" cy="24026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2020</a:t>
            </a:r>
          </a:p>
        </p:txBody>
      </p:sp>
      <p:sp>
        <p:nvSpPr>
          <p:cNvPr id="19" name="Rectangle 18">
            <a:extLst>
              <a:ext uri="{FF2B5EF4-FFF2-40B4-BE49-F238E27FC236}">
                <a16:creationId xmlns:a16="http://schemas.microsoft.com/office/drawing/2014/main" id="{75E9CB51-F50C-4991-9483-C8201DEA62D9}"/>
              </a:ext>
            </a:extLst>
          </p:cNvPr>
          <p:cNvSpPr/>
          <p:nvPr/>
        </p:nvSpPr>
        <p:spPr>
          <a:xfrm>
            <a:off x="6132643" y="3810000"/>
            <a:ext cx="525552" cy="24026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2021</a:t>
            </a:r>
          </a:p>
        </p:txBody>
      </p:sp>
      <p:sp>
        <p:nvSpPr>
          <p:cNvPr id="20" name="Rectangle 19">
            <a:extLst>
              <a:ext uri="{FF2B5EF4-FFF2-40B4-BE49-F238E27FC236}">
                <a16:creationId xmlns:a16="http://schemas.microsoft.com/office/drawing/2014/main" id="{75E9CB51-F50C-4991-9483-C8201DEA62D9}"/>
              </a:ext>
            </a:extLst>
          </p:cNvPr>
          <p:cNvSpPr/>
          <p:nvPr/>
        </p:nvSpPr>
        <p:spPr>
          <a:xfrm>
            <a:off x="7036537" y="3810000"/>
            <a:ext cx="525552" cy="24026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2022</a:t>
            </a:r>
          </a:p>
        </p:txBody>
      </p:sp>
      <p:sp>
        <p:nvSpPr>
          <p:cNvPr id="21" name="Rectangle 20">
            <a:extLst>
              <a:ext uri="{FF2B5EF4-FFF2-40B4-BE49-F238E27FC236}">
                <a16:creationId xmlns:a16="http://schemas.microsoft.com/office/drawing/2014/main" id="{75E9CB51-F50C-4991-9483-C8201DEA62D9}"/>
              </a:ext>
            </a:extLst>
          </p:cNvPr>
          <p:cNvSpPr/>
          <p:nvPr/>
        </p:nvSpPr>
        <p:spPr>
          <a:xfrm>
            <a:off x="7836968" y="3810000"/>
            <a:ext cx="525552" cy="24026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2023</a:t>
            </a:r>
          </a:p>
        </p:txBody>
      </p:sp>
    </p:spTree>
    <p:extLst>
      <p:ext uri="{BB962C8B-B14F-4D97-AF65-F5344CB8AC3E}">
        <p14:creationId xmlns:p14="http://schemas.microsoft.com/office/powerpoint/2010/main" val="2776384300"/>
      </p:ext>
    </p:extLst>
  </p:cSld>
  <p:clrMapOvr>
    <a:masterClrMapping/>
  </p:clrMapOvr>
  <mc:AlternateContent xmlns:mc="http://schemas.openxmlformats.org/markup-compatibility/2006" xmlns:p14="http://schemas.microsoft.com/office/powerpoint/2010/main">
    <mc:Choice Requires="p14">
      <p:transition spd="slow" p14:dur="2000" advTm="44522"/>
    </mc:Choice>
    <mc:Fallback xmlns="">
      <p:transition spd="slow" advTm="445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482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SECC 2024 Important Dates</a:t>
            </a:r>
          </a:p>
        </p:txBody>
      </p:sp>
      <p:sp>
        <p:nvSpPr>
          <p:cNvPr id="6" name="Slide Number Placeholder 5"/>
          <p:cNvSpPr>
            <a:spLocks noGrp="1"/>
          </p:cNvSpPr>
          <p:nvPr>
            <p:ph type="sldNum" sz="quarter" idx="12"/>
          </p:nvPr>
        </p:nvSpPr>
        <p:spPr/>
        <p:txBody>
          <a:bodyPr/>
          <a:lstStyle/>
          <a:p>
            <a:fld id="{F22A06C4-9F5E-4CFC-91BD-292B7DF27EE5}" type="slidenum">
              <a:rPr lang="en-US" smtClean="0"/>
              <a:t>24</a:t>
            </a:fld>
            <a:endParaRPr lang="en-US"/>
          </a:p>
        </p:txBody>
      </p:sp>
      <p:sp>
        <p:nvSpPr>
          <p:cNvPr id="3" name="Rectangle 1"/>
          <p:cNvSpPr>
            <a:spLocks noChangeArrowheads="1"/>
          </p:cNvSpPr>
          <p:nvPr/>
        </p:nvSpPr>
        <p:spPr bwMode="auto">
          <a:xfrm>
            <a:off x="1104899" y="1578670"/>
            <a:ext cx="6934201"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August 21-23 </a:t>
            </a:r>
            <a:r>
              <a:rPr lang="en-US" altLang="en-US" sz="2000" dirty="0">
                <a:solidFill>
                  <a:srgbClr val="632423"/>
                </a:solidFill>
                <a:latin typeface="Arial" panose="020B0604020202020204" pitchFamily="34" charset="0"/>
                <a:cs typeface="Arial" panose="020B0604020202020204" pitchFamily="34" charset="0"/>
              </a:rPr>
              <a:t>– Distribute Materials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September 1 </a:t>
            </a:r>
            <a:r>
              <a:rPr lang="en-US" altLang="en-US" sz="2000" dirty="0">
                <a:solidFill>
                  <a:srgbClr val="632423"/>
                </a:solidFill>
                <a:latin typeface="Arial" panose="020B0604020202020204" pitchFamily="34" charset="0"/>
                <a:cs typeface="Arial" panose="020B0604020202020204" pitchFamily="34" charset="0"/>
              </a:rPr>
              <a:t>– Campaign kicks off; SSO and credit card giving sites LIVE</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September 4 </a:t>
            </a:r>
            <a:r>
              <a:rPr lang="en-US" altLang="en-US" sz="2000" dirty="0">
                <a:solidFill>
                  <a:srgbClr val="632423"/>
                </a:solidFill>
                <a:latin typeface="Arial" panose="020B0604020202020204" pitchFamily="34" charset="0"/>
                <a:cs typeface="Arial" panose="020B0604020202020204" pitchFamily="34" charset="0"/>
              </a:rPr>
              <a:t>– Campus email from the President</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Wednesdays – </a:t>
            </a:r>
            <a:r>
              <a:rPr lang="en-US" altLang="en-US" sz="2000" dirty="0">
                <a:solidFill>
                  <a:srgbClr val="632423"/>
                </a:solidFill>
                <a:latin typeface="Arial" panose="020B0604020202020204" pitchFamily="34" charset="0"/>
                <a:cs typeface="Arial" panose="020B0604020202020204" pitchFamily="34" charset="0"/>
              </a:rPr>
              <a:t>Unit Coordinators deliver Forms, Cash and Pledges to Area Coordinators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Thursday – </a:t>
            </a:r>
            <a:r>
              <a:rPr lang="en-US" altLang="en-US" sz="2000" dirty="0">
                <a:solidFill>
                  <a:srgbClr val="632423"/>
                </a:solidFill>
                <a:latin typeface="Arial" panose="020B0604020202020204" pitchFamily="34" charset="0"/>
                <a:cs typeface="Arial" panose="020B0604020202020204" pitchFamily="34" charset="0"/>
              </a:rPr>
              <a:t>Area Coordinators prepare and deliver deposits to DAS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September 16 </a:t>
            </a:r>
            <a:r>
              <a:rPr lang="en-US" altLang="en-US" sz="2000" dirty="0">
                <a:solidFill>
                  <a:srgbClr val="632423"/>
                </a:solidFill>
                <a:latin typeface="Arial" panose="020B0604020202020204" pitchFamily="34" charset="0"/>
                <a:cs typeface="Arial" panose="020B0604020202020204" pitchFamily="34" charset="0"/>
              </a:rPr>
              <a:t>– Early Bird Deadlines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October 15 – </a:t>
            </a:r>
            <a:r>
              <a:rPr lang="en-US" altLang="en-US" sz="2000" dirty="0">
                <a:solidFill>
                  <a:srgbClr val="632423"/>
                </a:solidFill>
                <a:latin typeface="Arial" panose="020B0604020202020204" pitchFamily="34" charset="0"/>
                <a:cs typeface="Arial" panose="020B0604020202020204" pitchFamily="34" charset="0"/>
              </a:rPr>
              <a:t>Better Late Than Never campus deadline</a:t>
            </a:r>
            <a:endParaRPr lang="en-US" altLang="en-US" sz="2400" dirty="0">
              <a:solidFill>
                <a:srgbClr val="632423"/>
              </a:solidFill>
              <a:latin typeface="Arial" panose="020B0604020202020204" pitchFamily="34" charset="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October 31 </a:t>
            </a:r>
            <a:r>
              <a:rPr lang="en-US" altLang="en-US" sz="2000" dirty="0">
                <a:solidFill>
                  <a:srgbClr val="632423"/>
                </a:solidFill>
                <a:latin typeface="Arial" panose="020B0604020202020204" pitchFamily="34" charset="0"/>
                <a:cs typeface="Arial" panose="020B0604020202020204" pitchFamily="34" charset="0"/>
              </a:rPr>
              <a:t>– Campaign ends </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November 14 </a:t>
            </a:r>
            <a:r>
              <a:rPr lang="en-US" altLang="en-US" sz="2000" dirty="0">
                <a:solidFill>
                  <a:srgbClr val="632423"/>
                </a:solidFill>
                <a:latin typeface="Arial" panose="020B0604020202020204" pitchFamily="34" charset="0"/>
                <a:cs typeface="Arial" panose="020B0604020202020204" pitchFamily="34" charset="0"/>
              </a:rPr>
              <a:t>– Final Processing Deadline!</a:t>
            </a:r>
          </a:p>
          <a:p>
            <a:pPr marL="171450" lvl="0" indent="-171450" eaLnBrk="0" fontAlgn="base" hangingPunct="0">
              <a:spcBef>
                <a:spcPct val="0"/>
              </a:spcBef>
              <a:spcAft>
                <a:spcPct val="0"/>
              </a:spcAft>
              <a:buFont typeface="Arial" panose="020B0604020202020204" pitchFamily="34" charset="0"/>
              <a:buChar char="•"/>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5719718"/>
      </p:ext>
    </p:extLst>
  </p:cSld>
  <p:clrMapOvr>
    <a:masterClrMapping/>
  </p:clrMapOvr>
  <mc:AlternateContent xmlns:mc="http://schemas.openxmlformats.org/markup-compatibility/2006" xmlns:p14="http://schemas.microsoft.com/office/powerpoint/2010/main">
    <mc:Choice Requires="p14">
      <p:transition spd="slow" p14:dur="2000" advTm="58245"/>
    </mc:Choice>
    <mc:Fallback xmlns="">
      <p:transition spd="slow" advTm="5824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b="1" i="1" dirty="0"/>
          </a:p>
          <a:p>
            <a:pPr marL="0" indent="0" algn="ctr">
              <a:buNone/>
            </a:pPr>
            <a:endParaRPr lang="en-US" sz="2400" b="1" i="1" dirty="0"/>
          </a:p>
          <a:p>
            <a:pPr marL="0" indent="0" algn="ctr">
              <a:buNone/>
            </a:pPr>
            <a:r>
              <a:rPr lang="en-US" sz="2400" b="1" i="1" dirty="0"/>
              <a:t>For your efforts in making the 2024</a:t>
            </a:r>
          </a:p>
          <a:p>
            <a:pPr marL="0" indent="0" algn="ctr">
              <a:buNone/>
            </a:pPr>
            <a:r>
              <a:rPr lang="en-US" sz="2400" b="1" i="1" dirty="0"/>
              <a:t>State Employee Charitable Campaign a success!</a:t>
            </a:r>
          </a:p>
          <a:p>
            <a:pPr marL="0" indent="0" algn="ctr">
              <a:buNone/>
            </a:pPr>
            <a:endParaRPr lang="en-US" sz="2400" dirty="0"/>
          </a:p>
          <a:p>
            <a:pPr marL="0" indent="0" algn="ctr">
              <a:buNone/>
            </a:pPr>
            <a:endParaRPr lang="en-US" sz="2400" dirty="0"/>
          </a:p>
          <a:p>
            <a:pPr marL="0" indent="0" algn="ctr">
              <a:buNone/>
            </a:pPr>
            <a:r>
              <a:rPr lang="en-US" sz="2400" b="1" i="1" dirty="0"/>
              <a:t>QUESTIONS?</a:t>
            </a:r>
          </a:p>
        </p:txBody>
      </p:sp>
      <p:sp>
        <p:nvSpPr>
          <p:cNvPr id="4" name="Slide Number Placeholder 3"/>
          <p:cNvSpPr>
            <a:spLocks noGrp="1"/>
          </p:cNvSpPr>
          <p:nvPr>
            <p:ph type="sldNum" sz="quarter" idx="12"/>
          </p:nvPr>
        </p:nvSpPr>
        <p:spPr/>
        <p:txBody>
          <a:bodyPr/>
          <a:lstStyle/>
          <a:p>
            <a:fld id="{F22A06C4-9F5E-4CFC-91BD-292B7DF27EE5}" type="slidenum">
              <a:rPr lang="en-US" smtClean="0"/>
              <a:t>25</a:t>
            </a:fld>
            <a:endParaRPr lang="en-US"/>
          </a:p>
        </p:txBody>
      </p:sp>
      <p:sp>
        <p:nvSpPr>
          <p:cNvPr id="6" name="Title 1"/>
          <p:cNvSpPr txBox="1">
            <a:spLocks/>
          </p:cNvSpPr>
          <p:nvPr/>
        </p:nvSpPr>
        <p:spPr>
          <a:xfrm>
            <a:off x="464820" y="274638"/>
            <a:ext cx="8229600" cy="1143000"/>
          </a:xfrm>
          <a:prstGeom prst="rect">
            <a:avLst/>
          </a:prstGeom>
          <a:solidFill>
            <a:srgbClr val="50000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THANK YOU!!!  </a:t>
            </a:r>
          </a:p>
        </p:txBody>
      </p:sp>
    </p:spTree>
    <p:extLst>
      <p:ext uri="{BB962C8B-B14F-4D97-AF65-F5344CB8AC3E}">
        <p14:creationId xmlns:p14="http://schemas.microsoft.com/office/powerpoint/2010/main" val="402801638"/>
      </p:ext>
    </p:extLst>
  </p:cSld>
  <p:clrMapOvr>
    <a:masterClrMapping/>
  </p:clrMapOvr>
  <mc:AlternateContent xmlns:mc="http://schemas.openxmlformats.org/markup-compatibility/2006" xmlns:p14="http://schemas.microsoft.com/office/powerpoint/2010/main">
    <mc:Choice Requires="p14">
      <p:transition spd="slow" p14:dur="2000" advTm="8485"/>
    </mc:Choice>
    <mc:Fallback xmlns="">
      <p:transition spd="slow" advTm="848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26</a:t>
            </a:fld>
            <a:endParaRPr lang="en-US"/>
          </a:p>
        </p:txBody>
      </p:sp>
      <p:sp>
        <p:nvSpPr>
          <p:cNvPr id="2" name="Rectangle 1"/>
          <p:cNvSpPr/>
          <p:nvPr/>
        </p:nvSpPr>
        <p:spPr>
          <a:xfrm>
            <a:off x="-228600" y="5334000"/>
            <a:ext cx="9372600" cy="2246769"/>
          </a:xfrm>
          <a:prstGeom prst="rect">
            <a:avLst/>
          </a:prstGeom>
        </p:spPr>
        <p:txBody>
          <a:bodyPr wrap="square">
            <a:spAutoFit/>
          </a:bodyPr>
          <a:lstStyle/>
          <a:p>
            <a:pPr algn="ctr"/>
            <a:r>
              <a:rPr lang="en-US" sz="3200" dirty="0">
                <a:latin typeface="Arial Narrow" panose="020B0606020202030204" pitchFamily="34" charset="0"/>
                <a:ea typeface="Arial" panose="020B0604020202020204" pitchFamily="34" charset="0"/>
                <a:cs typeface="Open Sans" panose="020B0606030504020204" pitchFamily="34" charset="0"/>
              </a:rPr>
              <a:t>FOR MORE INFORMATION, PLEASE VISIT </a:t>
            </a:r>
            <a:br>
              <a:rPr lang="en-US" sz="3200" dirty="0">
                <a:latin typeface="Arial Narrow" panose="020B0606020202030204" pitchFamily="34" charset="0"/>
                <a:ea typeface="Arial" panose="020B0604020202020204" pitchFamily="34" charset="0"/>
                <a:cs typeface="Open Sans" panose="020B0606030504020204" pitchFamily="34" charset="0"/>
              </a:rPr>
            </a:br>
            <a:r>
              <a:rPr lang="en-US" sz="4400" b="1" dirty="0">
                <a:solidFill>
                  <a:srgbClr val="FF0000"/>
                </a:solidFill>
                <a:latin typeface="Arial Narrow" panose="020B0606020202030204" pitchFamily="34" charset="0"/>
                <a:ea typeface="Arial" panose="020B0604020202020204" pitchFamily="34" charset="0"/>
                <a:cs typeface="Open Sans" panose="020B0606030504020204" pitchFamily="34" charset="0"/>
              </a:rPr>
              <a:t>TAMUS.EDU/SECC</a:t>
            </a:r>
            <a:endParaRPr lang="en-US" sz="2000" b="1" dirty="0">
              <a:solidFill>
                <a:srgbClr val="FF0000"/>
              </a:solidFill>
              <a:latin typeface="Arial Narrow" panose="020B0606020202030204" pitchFamily="34" charset="0"/>
              <a:ea typeface="Arial" panose="020B0604020202020204" pitchFamily="34" charset="0"/>
            </a:endParaRPr>
          </a:p>
          <a:p>
            <a:br>
              <a:rPr lang="en-US" sz="3200" dirty="0">
                <a:latin typeface="Arial Narrow" panose="020B0606020202030204" pitchFamily="34" charset="0"/>
                <a:ea typeface="Arial" panose="020B0604020202020204" pitchFamily="34" charset="0"/>
                <a:cs typeface="Arial" panose="020B0604020202020204" pitchFamily="34" charset="0"/>
              </a:rPr>
            </a:br>
            <a:endParaRPr lang="en-US" sz="3200" dirty="0">
              <a:latin typeface="Arial Narrow" panose="020B0606020202030204" pitchFamily="34" charset="0"/>
            </a:endParaRPr>
          </a:p>
        </p:txBody>
      </p:sp>
      <p:pic>
        <p:nvPicPr>
          <p:cNvPr id="5" name="Picture 4" descr="Diagram&#10;&#10;Description automatically generated">
            <a:extLst>
              <a:ext uri="{FF2B5EF4-FFF2-40B4-BE49-F238E27FC236}">
                <a16:creationId xmlns:a16="http://schemas.microsoft.com/office/drawing/2014/main" id="{FEB38891-1752-432A-A559-807BC3352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9144000" cy="3657600"/>
          </a:xfrm>
          <a:prstGeom prst="rect">
            <a:avLst/>
          </a:prstGeom>
        </p:spPr>
      </p:pic>
    </p:spTree>
    <p:extLst>
      <p:ext uri="{BB962C8B-B14F-4D97-AF65-F5344CB8AC3E}">
        <p14:creationId xmlns:p14="http://schemas.microsoft.com/office/powerpoint/2010/main" val="1758817513"/>
      </p:ext>
    </p:extLst>
  </p:cSld>
  <p:clrMapOvr>
    <a:masterClrMapping/>
  </p:clrMapOvr>
  <mc:AlternateContent xmlns:mc="http://schemas.openxmlformats.org/markup-compatibility/2006" xmlns:p14="http://schemas.microsoft.com/office/powerpoint/2010/main">
    <mc:Choice Requires="p14">
      <p:transition spd="slow" p14:dur="2000" advTm="9351"/>
    </mc:Choice>
    <mc:Fallback xmlns="">
      <p:transition spd="slow" advTm="93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0200"/>
            <a:ext cx="7886700" cy="4576763"/>
          </a:xfrm>
        </p:spPr>
        <p:txBody>
          <a:bodyPr>
            <a:normAutofit fontScale="25000" lnSpcReduction="20000"/>
          </a:bodyPr>
          <a:lstStyle/>
          <a:p>
            <a:pPr marL="0" indent="0">
              <a:buNone/>
            </a:pPr>
            <a:r>
              <a:rPr lang="en-US" sz="8000" dirty="0">
                <a:solidFill>
                  <a:srgbClr val="500000"/>
                </a:solidFill>
              </a:rPr>
              <a:t>UNITED WAY</a:t>
            </a:r>
            <a:r>
              <a:rPr lang="en-US" sz="7200" dirty="0"/>
              <a:t>			</a:t>
            </a:r>
            <a:r>
              <a:rPr lang="en-US" sz="8000" dirty="0"/>
              <a:t>			</a:t>
            </a:r>
          </a:p>
          <a:p>
            <a:pPr marL="0" indent="0">
              <a:buNone/>
            </a:pPr>
            <a:endParaRPr lang="en-US" sz="4000" dirty="0"/>
          </a:p>
          <a:p>
            <a:pPr marL="0" indent="0">
              <a:buNone/>
            </a:pPr>
            <a:r>
              <a:rPr lang="en-US" sz="8000" b="1" dirty="0"/>
              <a:t>PEGGI ONDRASEK</a:t>
            </a:r>
          </a:p>
          <a:p>
            <a:pPr marL="0" indent="0">
              <a:buNone/>
            </a:pPr>
            <a:r>
              <a:rPr lang="en-US" sz="7200" dirty="0"/>
              <a:t>President and CEO</a:t>
            </a:r>
          </a:p>
          <a:p>
            <a:pPr marL="0" indent="0">
              <a:buNone/>
            </a:pPr>
            <a:r>
              <a:rPr lang="en-US" sz="7200" dirty="0"/>
              <a:t>1716 Briarcrest Dr Ste 155     Bryan TX  77802</a:t>
            </a:r>
          </a:p>
          <a:p>
            <a:pPr marL="0" indent="0">
              <a:buNone/>
            </a:pPr>
            <a:r>
              <a:rPr lang="en-US" sz="7200" dirty="0"/>
              <a:t>979.696.4483 x 101  |  </a:t>
            </a:r>
            <a:r>
              <a:rPr lang="en-US" sz="7200" dirty="0">
                <a:hlinkClick r:id="rId3"/>
              </a:rPr>
              <a:t>pondrasek@uwbv.org</a:t>
            </a:r>
            <a:r>
              <a:rPr lang="en-US" sz="7200" dirty="0"/>
              <a:t> </a:t>
            </a:r>
          </a:p>
          <a:p>
            <a:pPr marL="0" indent="0">
              <a:buNone/>
            </a:pPr>
            <a:endParaRPr lang="en-US" sz="8000" dirty="0"/>
          </a:p>
          <a:p>
            <a:pPr marL="0" indent="0">
              <a:buNone/>
            </a:pPr>
            <a:endParaRPr lang="en-US" sz="8000" dirty="0"/>
          </a:p>
          <a:p>
            <a:pPr marL="0" indent="0">
              <a:buNone/>
            </a:pPr>
            <a:r>
              <a:rPr lang="en-US" sz="8000" dirty="0">
                <a:solidFill>
                  <a:srgbClr val="500000"/>
                </a:solidFill>
              </a:rPr>
              <a:t>LOCAL EMPLOYEE CAMPAIGN LIAISON</a:t>
            </a:r>
          </a:p>
          <a:p>
            <a:pPr marL="0" indent="0">
              <a:buNone/>
            </a:pPr>
            <a:endParaRPr lang="en-US" sz="4000" b="1" dirty="0"/>
          </a:p>
          <a:p>
            <a:pPr marL="0" indent="0">
              <a:buNone/>
            </a:pPr>
            <a:r>
              <a:rPr lang="en-US" sz="8000" b="1" dirty="0"/>
              <a:t>KIM FOX  </a:t>
            </a:r>
            <a:br>
              <a:rPr lang="en-US" sz="8000" b="1" dirty="0"/>
            </a:br>
            <a:r>
              <a:rPr lang="en-US" sz="7200" dirty="0"/>
              <a:t>Manager</a:t>
            </a:r>
          </a:p>
          <a:p>
            <a:pPr marL="0" indent="0">
              <a:buNone/>
            </a:pPr>
            <a:r>
              <a:rPr lang="en-US" sz="7200" dirty="0"/>
              <a:t>Office of Community Engagement</a:t>
            </a:r>
          </a:p>
          <a:p>
            <a:pPr marL="0" indent="0">
              <a:buNone/>
            </a:pPr>
            <a:r>
              <a:rPr lang="en-US" sz="7200" dirty="0"/>
              <a:t>Administration Bldg., Room 318G	</a:t>
            </a:r>
          </a:p>
          <a:p>
            <a:pPr marL="0" indent="0">
              <a:buNone/>
            </a:pPr>
            <a:r>
              <a:rPr lang="en-US" sz="7200" dirty="0"/>
              <a:t>1245 TAMU      College Station TX  77843</a:t>
            </a:r>
          </a:p>
          <a:p>
            <a:pPr marL="0" indent="0">
              <a:buNone/>
            </a:pPr>
            <a:r>
              <a:rPr lang="en-US" sz="7200" dirty="0"/>
              <a:t>979.845.8008  |  </a:t>
            </a:r>
            <a:r>
              <a:rPr lang="en-US" sz="7200" dirty="0">
                <a:hlinkClick r:id="rId4"/>
              </a:rPr>
              <a:t>kfox@tamu.edu</a:t>
            </a:r>
            <a:r>
              <a:rPr lang="en-US" sz="7200" dirty="0"/>
              <a:t> </a:t>
            </a:r>
          </a:p>
          <a:p>
            <a:pPr marL="0" indent="0">
              <a:buNone/>
            </a:pPr>
            <a:endParaRPr lang="en-US" sz="6600" b="1" dirty="0"/>
          </a:p>
          <a:p>
            <a:pPr marL="0" indent="0">
              <a:buNone/>
            </a:pPr>
            <a:endParaRPr lang="en-US" sz="2200" b="1" dirty="0"/>
          </a:p>
          <a:p>
            <a:pPr marL="0" indent="0">
              <a:buNone/>
            </a:pPr>
            <a:endParaRPr lang="en-US" sz="2200" b="1" dirty="0"/>
          </a:p>
          <a:p>
            <a:pPr marL="0" indent="0">
              <a:buNone/>
            </a:pPr>
            <a:endParaRPr lang="en-US" sz="2200" dirty="0"/>
          </a:p>
          <a:p>
            <a:pPr marL="0" indent="0">
              <a:buNone/>
            </a:pPr>
            <a:endParaRPr lang="en-US" sz="2200" dirty="0"/>
          </a:p>
        </p:txBody>
      </p:sp>
      <p:sp>
        <p:nvSpPr>
          <p:cNvPr id="4" name="Slide Number Placeholder 3"/>
          <p:cNvSpPr>
            <a:spLocks noGrp="1"/>
          </p:cNvSpPr>
          <p:nvPr>
            <p:ph type="sldNum" sz="quarter" idx="12"/>
          </p:nvPr>
        </p:nvSpPr>
        <p:spPr/>
        <p:txBody>
          <a:bodyPr/>
          <a:lstStyle/>
          <a:p>
            <a:fld id="{F22A06C4-9F5E-4CFC-91BD-292B7DF27EE5}" type="slidenum">
              <a:rPr lang="en-US" smtClean="0"/>
              <a:t>3</a:t>
            </a:fld>
            <a:endParaRPr lang="en-US"/>
          </a:p>
        </p:txBody>
      </p:sp>
      <p:sp>
        <p:nvSpPr>
          <p:cNvPr id="5" name="Title 1"/>
          <p:cNvSpPr txBox="1">
            <a:spLocks/>
          </p:cNvSpPr>
          <p:nvPr/>
        </p:nvSpPr>
        <p:spPr>
          <a:xfrm>
            <a:off x="457200" y="152400"/>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2024 SECC CONTACT INFORMATION</a:t>
            </a:r>
          </a:p>
        </p:txBody>
      </p:sp>
    </p:spTree>
    <p:extLst>
      <p:ext uri="{BB962C8B-B14F-4D97-AF65-F5344CB8AC3E}">
        <p14:creationId xmlns:p14="http://schemas.microsoft.com/office/powerpoint/2010/main" val="3325766919"/>
      </p:ext>
    </p:extLst>
  </p:cSld>
  <p:clrMapOvr>
    <a:masterClrMapping/>
  </p:clrMapOvr>
  <mc:AlternateContent xmlns:mc="http://schemas.openxmlformats.org/markup-compatibility/2006" xmlns:p14="http://schemas.microsoft.com/office/powerpoint/2010/main">
    <mc:Choice Requires="p14">
      <p:transition spd="slow" p14:dur="2000" advTm="29585"/>
    </mc:Choice>
    <mc:Fallback xmlns="">
      <p:transition spd="slow" advTm="2958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77250" cy="4656138"/>
          </a:xfrm>
        </p:spPr>
        <p:txBody>
          <a:bodyPr>
            <a:normAutofit/>
          </a:bodyPr>
          <a:lstStyle/>
          <a:p>
            <a:pPr marL="0" indent="0" algn="ctr">
              <a:buNone/>
            </a:pPr>
            <a:r>
              <a:rPr lang="en-US" sz="6000" dirty="0"/>
              <a:t>SYSTEM CAMPAIGN</a:t>
            </a:r>
          </a:p>
          <a:p>
            <a:pPr marL="0" marR="0" indent="0">
              <a:spcBef>
                <a:spcPts val="0"/>
              </a:spcBef>
              <a:spcAft>
                <a:spcPts val="500"/>
              </a:spcAft>
              <a:buNone/>
              <a:tabLst>
                <a:tab pos="3371850" algn="l"/>
                <a:tab pos="3086100" algn="l"/>
                <a:tab pos="3371850" algn="l"/>
              </a:tabLst>
            </a:pPr>
            <a:endParaRPr lang="en-US" sz="1800" b="1" cap="all" dirty="0">
              <a:latin typeface="Arial" panose="020B0604020202020204" pitchFamily="34" charset="0"/>
              <a:ea typeface="Times New Roman" panose="02020603050405020304" pitchFamily="18" charset="0"/>
            </a:endParaRPr>
          </a:p>
          <a:p>
            <a:pPr marL="0" marR="0" indent="0">
              <a:spcBef>
                <a:spcPts val="0"/>
              </a:spcBef>
              <a:spcAft>
                <a:spcPts val="500"/>
              </a:spcAft>
              <a:buNone/>
              <a:tabLst>
                <a:tab pos="3371850" algn="l"/>
                <a:tab pos="3086100" algn="l"/>
                <a:tab pos="3371850" algn="l"/>
              </a:tabLst>
            </a:pPr>
            <a:endParaRPr lang="en-US" sz="1800" b="1" cap="all" dirty="0">
              <a:latin typeface="Arial" panose="020B0604020202020204" pitchFamily="34" charset="0"/>
              <a:ea typeface="Times New Roman" panose="02020603050405020304" pitchFamily="18" charset="0"/>
            </a:endParaRPr>
          </a:p>
          <a:p>
            <a:pPr marL="0" marR="0" indent="0">
              <a:spcBef>
                <a:spcPts val="0"/>
              </a:spcBef>
              <a:spcAft>
                <a:spcPts val="500"/>
              </a:spcAft>
              <a:buNone/>
              <a:tabLst>
                <a:tab pos="3371850" algn="l"/>
                <a:tab pos="3086100" algn="l"/>
                <a:tab pos="3371850" algn="l"/>
              </a:tabLst>
            </a:pPr>
            <a:r>
              <a:rPr lang="en-US" sz="1800" b="1" cap="all" dirty="0">
                <a:latin typeface="Arial" panose="020B0604020202020204" pitchFamily="34" charset="0"/>
                <a:ea typeface="Times New Roman" panose="02020603050405020304" pitchFamily="18" charset="0"/>
              </a:rPr>
              <a:t>Joe Elabd					Hope </a:t>
            </a:r>
            <a:r>
              <a:rPr lang="en-US" sz="1800" b="1" cap="all" dirty="0" err="1">
                <a:latin typeface="Arial" panose="020B0604020202020204" pitchFamily="34" charset="0"/>
                <a:ea typeface="Times New Roman" panose="02020603050405020304" pitchFamily="18" charset="0"/>
              </a:rPr>
              <a:t>mireles</a:t>
            </a:r>
            <a:endParaRPr lang="en-US" sz="1800" b="1" cap="all" dirty="0">
              <a:latin typeface="Open Sans" panose="020B0606030504020204" pitchFamily="34"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800" dirty="0">
                <a:latin typeface="Arial" panose="020B0604020202020204" pitchFamily="34" charset="0"/>
                <a:ea typeface="Times New Roman" panose="02020603050405020304" pitchFamily="18" charset="0"/>
              </a:rPr>
              <a:t>A&amp;M System Campaign Chair				A&amp;M System Campaign Manager	</a:t>
            </a: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800" dirty="0">
                <a:latin typeface="Arial" panose="020B0604020202020204" pitchFamily="34" charset="0"/>
                <a:ea typeface="Times New Roman" panose="02020603050405020304" pitchFamily="18" charset="0"/>
              </a:rPr>
              <a:t>Vice Chancellor for Research 				Vice Chancellor for Research </a:t>
            </a: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800" dirty="0">
                <a:latin typeface="Arial" panose="020B0604020202020204" pitchFamily="34" charset="0"/>
                <a:ea typeface="Times New Roman" panose="02020603050405020304" pitchFamily="18" charset="0"/>
              </a:rPr>
              <a:t>301 </a:t>
            </a:r>
            <a:r>
              <a:rPr lang="en-US" sz="1800" dirty="0" err="1">
                <a:latin typeface="Arial" panose="020B0604020202020204" pitchFamily="34" charset="0"/>
                <a:ea typeface="Times New Roman" panose="02020603050405020304" pitchFamily="18" charset="0"/>
              </a:rPr>
              <a:t>Tarrow</a:t>
            </a:r>
            <a:r>
              <a:rPr lang="en-US" sz="1800" dirty="0">
                <a:latin typeface="Arial" panose="020B0604020202020204" pitchFamily="34" charset="0"/>
                <a:ea typeface="Times New Roman" panose="02020603050405020304" pitchFamily="18" charset="0"/>
              </a:rPr>
              <a:t> Street, 7</a:t>
            </a:r>
            <a:r>
              <a:rPr lang="en-US" sz="1800" baseline="30000" dirty="0">
                <a:latin typeface="Arial" panose="020B0604020202020204" pitchFamily="34" charset="0"/>
                <a:ea typeface="Times New Roman" panose="02020603050405020304" pitchFamily="18" charset="0"/>
              </a:rPr>
              <a:t>th</a:t>
            </a:r>
            <a:r>
              <a:rPr lang="en-US" sz="1800" dirty="0">
                <a:latin typeface="Arial" panose="020B0604020202020204" pitchFamily="34" charset="0"/>
                <a:ea typeface="Times New Roman" panose="02020603050405020304" pitchFamily="18" charset="0"/>
              </a:rPr>
              <a:t> Floor				301 </a:t>
            </a:r>
            <a:r>
              <a:rPr lang="en-US" sz="1800" dirty="0" err="1">
                <a:latin typeface="Arial" panose="020B0604020202020204" pitchFamily="34" charset="0"/>
                <a:ea typeface="Times New Roman" panose="02020603050405020304" pitchFamily="18" charset="0"/>
              </a:rPr>
              <a:t>Tarrow</a:t>
            </a:r>
            <a:r>
              <a:rPr lang="en-US" sz="1800" dirty="0">
                <a:latin typeface="Arial" panose="020B0604020202020204" pitchFamily="34" charset="0"/>
                <a:ea typeface="Times New Roman" panose="02020603050405020304" pitchFamily="18" charset="0"/>
              </a:rPr>
              <a:t> Street, 7</a:t>
            </a:r>
            <a:r>
              <a:rPr lang="en-US" sz="1800" baseline="30000" dirty="0">
                <a:latin typeface="Arial" panose="020B0604020202020204" pitchFamily="34" charset="0"/>
                <a:ea typeface="Times New Roman" panose="02020603050405020304" pitchFamily="18" charset="0"/>
              </a:rPr>
              <a:t>th</a:t>
            </a:r>
            <a:r>
              <a:rPr lang="en-US" sz="1800" dirty="0">
                <a:latin typeface="Arial" panose="020B0604020202020204" pitchFamily="34" charset="0"/>
                <a:ea typeface="Times New Roman" panose="02020603050405020304" pitchFamily="18" charset="0"/>
              </a:rPr>
              <a:t> Floor</a:t>
            </a: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800" dirty="0">
                <a:latin typeface="Arial" panose="020B0604020202020204" pitchFamily="34" charset="0"/>
                <a:ea typeface="Times New Roman" panose="02020603050405020304" pitchFamily="18" charset="0"/>
              </a:rPr>
              <a:t>College Station, TX 77840				College Station, TX 77840</a:t>
            </a: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800" dirty="0">
                <a:latin typeface="Arial" panose="020B0604020202020204" pitchFamily="34" charset="0"/>
                <a:ea typeface="Times New Roman" panose="02020603050405020304" pitchFamily="18" charset="0"/>
              </a:rPr>
              <a:t>979-458-6000  </a:t>
            </a:r>
            <a:r>
              <a:rPr lang="en-US" sz="1800" u="sng" dirty="0">
                <a:solidFill>
                  <a:srgbClr val="0000FF"/>
                </a:solidFill>
                <a:latin typeface="Arial" panose="020B0604020202020204" pitchFamily="34" charset="0"/>
                <a:ea typeface="Times New Roman" panose="02020603050405020304" pitchFamily="18" charset="0"/>
                <a:hlinkClick r:id="rId3"/>
              </a:rPr>
              <a:t>yelabd@tamus.edu</a:t>
            </a:r>
            <a:r>
              <a:rPr lang="en-US" sz="1800" dirty="0">
                <a:latin typeface="Arial" panose="020B0604020202020204" pitchFamily="34" charset="0"/>
                <a:ea typeface="Times New Roman" panose="02020603050405020304" pitchFamily="18" charset="0"/>
              </a:rPr>
              <a:t>	979-458-6041    </a:t>
            </a:r>
            <a:r>
              <a:rPr lang="en-US" sz="1800" u="sng" dirty="0">
                <a:solidFill>
                  <a:srgbClr val="0000FF"/>
                </a:solidFill>
                <a:latin typeface="Arial" panose="020B0604020202020204" pitchFamily="34" charset="0"/>
                <a:ea typeface="Times New Roman" panose="02020603050405020304" pitchFamily="18" charset="0"/>
                <a:hlinkClick r:id="rId4"/>
              </a:rPr>
              <a:t>hmireles@tamus.edu</a:t>
            </a:r>
            <a:r>
              <a:rPr lang="en-US" sz="1800" dirty="0">
                <a:solidFill>
                  <a:srgbClr val="500000"/>
                </a:solidFill>
                <a:latin typeface="Arial" panose="020B060402020202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buNone/>
            </a:pPr>
            <a:endParaRPr lang="en-US" sz="1800" dirty="0"/>
          </a:p>
        </p:txBody>
      </p:sp>
      <p:sp>
        <p:nvSpPr>
          <p:cNvPr id="5" name="Slide Number Placeholder 4"/>
          <p:cNvSpPr>
            <a:spLocks noGrp="1"/>
          </p:cNvSpPr>
          <p:nvPr>
            <p:ph type="sldNum" sz="quarter" idx="12"/>
          </p:nvPr>
        </p:nvSpPr>
        <p:spPr/>
        <p:txBody>
          <a:bodyPr/>
          <a:lstStyle/>
          <a:p>
            <a:fld id="{F22A06C4-9F5E-4CFC-91BD-292B7DF27EE5}" type="slidenum">
              <a:rPr lang="en-US" smtClean="0"/>
              <a:t>4</a:t>
            </a:fld>
            <a:endParaRPr lang="en-US"/>
          </a:p>
        </p:txBody>
      </p:sp>
      <p:sp>
        <p:nvSpPr>
          <p:cNvPr id="6" name="Title 1"/>
          <p:cNvSpPr txBox="1">
            <a:spLocks/>
          </p:cNvSpPr>
          <p:nvPr/>
        </p:nvSpPr>
        <p:spPr>
          <a:xfrm>
            <a:off x="457200" y="251076"/>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2024 SECC CONTACT INFORMATION</a:t>
            </a:r>
          </a:p>
        </p:txBody>
      </p:sp>
    </p:spTree>
    <p:extLst>
      <p:ext uri="{BB962C8B-B14F-4D97-AF65-F5344CB8AC3E}">
        <p14:creationId xmlns:p14="http://schemas.microsoft.com/office/powerpoint/2010/main" val="2323495908"/>
      </p:ext>
    </p:extLst>
  </p:cSld>
  <p:clrMapOvr>
    <a:masterClrMapping/>
  </p:clrMapOvr>
  <mc:AlternateContent xmlns:mc="http://schemas.openxmlformats.org/markup-compatibility/2006" xmlns:p14="http://schemas.microsoft.com/office/powerpoint/2010/main">
    <mc:Choice Requires="p14">
      <p:transition spd="slow" p14:dur="2000" advTm="26133"/>
    </mc:Choice>
    <mc:Fallback xmlns="">
      <p:transition spd="slow" advTm="2613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22A06C4-9F5E-4CFC-91BD-292B7DF27EE5}" type="slidenum">
              <a:rPr lang="en-US" smtClean="0"/>
              <a:t>5</a:t>
            </a:fld>
            <a:endParaRPr lang="en-US"/>
          </a:p>
        </p:txBody>
      </p:sp>
      <p:sp>
        <p:nvSpPr>
          <p:cNvPr id="6" name="Title 1"/>
          <p:cNvSpPr txBox="1">
            <a:spLocks/>
          </p:cNvSpPr>
          <p:nvPr/>
        </p:nvSpPr>
        <p:spPr>
          <a:xfrm>
            <a:off x="457200" y="251076"/>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2024 SECC CONTACT INFORMATION</a:t>
            </a:r>
          </a:p>
        </p:txBody>
      </p:sp>
      <p:sp>
        <p:nvSpPr>
          <p:cNvPr id="7" name="Content Placeholder 2">
            <a:extLst>
              <a:ext uri="{FF2B5EF4-FFF2-40B4-BE49-F238E27FC236}">
                <a16:creationId xmlns:a16="http://schemas.microsoft.com/office/drawing/2014/main" id="{67065E64-814E-4BFD-BB89-D97A36F09032}"/>
              </a:ext>
            </a:extLst>
          </p:cNvPr>
          <p:cNvSpPr txBox="1">
            <a:spLocks/>
          </p:cNvSpPr>
          <p:nvPr/>
        </p:nvSpPr>
        <p:spPr>
          <a:xfrm>
            <a:off x="152400" y="1600200"/>
            <a:ext cx="8915400" cy="5029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t>CAMPUS CAMPAIGN</a:t>
            </a:r>
          </a:p>
          <a:p>
            <a:pPr marL="0" marR="0" indent="0">
              <a:spcBef>
                <a:spcPts val="0"/>
              </a:spcBef>
              <a:spcAft>
                <a:spcPts val="500"/>
              </a:spcAft>
              <a:buNone/>
              <a:tabLst>
                <a:tab pos="3371850" algn="l"/>
              </a:tabLst>
            </a:pPr>
            <a:endParaRPr lang="en-US" sz="1800" b="1" cap="all" dirty="0">
              <a:effectLst/>
              <a:latin typeface="Arial" panose="020B0604020202020204" pitchFamily="34" charset="0"/>
              <a:ea typeface="Times New Roman" panose="02020603050405020304" pitchFamily="18" charset="0"/>
            </a:endParaRPr>
          </a:p>
          <a:p>
            <a:pPr marL="0" marR="0" indent="0">
              <a:spcBef>
                <a:spcPts val="0"/>
              </a:spcBef>
              <a:spcAft>
                <a:spcPts val="500"/>
              </a:spcAft>
              <a:buNone/>
              <a:tabLst>
                <a:tab pos="3371850" algn="l"/>
              </a:tabLst>
            </a:pPr>
            <a:endParaRPr lang="en-US" sz="1800" b="1" cap="all" dirty="0">
              <a:effectLst/>
              <a:latin typeface="Arial" panose="020B0604020202020204" pitchFamily="34" charset="0"/>
              <a:ea typeface="Times New Roman" panose="02020603050405020304" pitchFamily="18" charset="0"/>
            </a:endParaRPr>
          </a:p>
          <a:p>
            <a:pPr marL="0" marR="0" indent="0">
              <a:spcBef>
                <a:spcPts val="0"/>
              </a:spcBef>
              <a:spcAft>
                <a:spcPts val="500"/>
              </a:spcAft>
              <a:buNone/>
              <a:tabLst>
                <a:tab pos="3371850" algn="l"/>
              </a:tabLst>
            </a:pPr>
            <a:r>
              <a:rPr lang="en-US" sz="1800" b="1" cap="all" dirty="0">
                <a:effectLst/>
                <a:latin typeface="Arial" panose="020B0604020202020204" pitchFamily="34" charset="0"/>
                <a:ea typeface="Times New Roman" panose="02020603050405020304" pitchFamily="18" charset="0"/>
              </a:rPr>
              <a:t>John </a:t>
            </a:r>
            <a:r>
              <a:rPr lang="en-US" sz="1800" b="1" cap="all" dirty="0" err="1">
                <a:effectLst/>
                <a:latin typeface="Arial" panose="020B0604020202020204" pitchFamily="34" charset="0"/>
                <a:ea typeface="Times New Roman" panose="02020603050405020304" pitchFamily="18" charset="0"/>
              </a:rPr>
              <a:t>Mccall</a:t>
            </a:r>
            <a:r>
              <a:rPr lang="en-US" sz="1800" b="1" cap="all" dirty="0">
                <a:effectLst/>
                <a:latin typeface="Arial" panose="020B0604020202020204" pitchFamily="34" charset="0"/>
                <a:ea typeface="Times New Roman" panose="02020603050405020304" pitchFamily="18" charset="0"/>
              </a:rPr>
              <a:t>			Mandy Rutledge</a:t>
            </a:r>
            <a:endParaRPr lang="en-US" sz="1800" b="1" cap="all" dirty="0">
              <a:effectLst/>
              <a:latin typeface="Open Sans" panose="020B0606030504020204" pitchFamily="34"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A&amp;M Campus Campaign Chair			A&amp;M Campus Campaign Manager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Division of Finance			Division of Finance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Jack K. Williams Admin. </a:t>
            </a:r>
            <a:r>
              <a:rPr lang="en-US" sz="1800" dirty="0" err="1">
                <a:effectLst/>
                <a:latin typeface="Arial" panose="020B0604020202020204" pitchFamily="34" charset="0"/>
                <a:ea typeface="Times New Roman" panose="02020603050405020304" pitchFamily="18" charset="0"/>
              </a:rPr>
              <a:t>Bldg</a:t>
            </a:r>
            <a:r>
              <a:rPr lang="en-US" sz="1800" dirty="0">
                <a:effectLst/>
                <a:latin typeface="Arial" panose="020B0604020202020204" pitchFamily="34" charset="0"/>
                <a:ea typeface="Times New Roman" panose="02020603050405020304" pitchFamily="18" charset="0"/>
              </a:rPr>
              <a:t>, Ste. 202	Jack K. Williams Admin. Bldg., Ste. 202</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1181 TAMU			1181 TAMU</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College Station, TX 77843			College Station, TX 77843</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979-845-5727 | </a:t>
            </a:r>
            <a:r>
              <a:rPr lang="en-US" sz="1800" u="sng" dirty="0">
                <a:solidFill>
                  <a:srgbClr val="0000FF"/>
                </a:solidFill>
                <a:effectLst/>
                <a:latin typeface="Arial" panose="020B0604020202020204" pitchFamily="34" charset="0"/>
                <a:ea typeface="Times New Roman" panose="02020603050405020304" pitchFamily="18" charset="0"/>
                <a:hlinkClick r:id="rId3"/>
              </a:rPr>
              <a:t>j-mccall@tamu.edu</a:t>
            </a:r>
            <a:r>
              <a:rPr lang="en-US" sz="1800" dirty="0">
                <a:effectLst/>
                <a:latin typeface="Arial" panose="020B0604020202020204" pitchFamily="34" charset="0"/>
                <a:ea typeface="Times New Roman" panose="02020603050405020304" pitchFamily="18" charset="0"/>
              </a:rPr>
              <a:t>		979-845-5727 |  </a:t>
            </a:r>
            <a:r>
              <a:rPr lang="en-US" sz="1800" u="sng" dirty="0">
                <a:solidFill>
                  <a:srgbClr val="0000FF"/>
                </a:solidFill>
                <a:effectLst/>
                <a:latin typeface="Arial" panose="020B0604020202020204" pitchFamily="34" charset="0"/>
                <a:ea typeface="Times New Roman" panose="02020603050405020304" pitchFamily="18" charset="0"/>
              </a:rPr>
              <a:t>mrutledge@tamu.edu</a:t>
            </a:r>
            <a:r>
              <a:rPr lang="en-US" sz="1800" dirty="0">
                <a:solidFill>
                  <a:srgbClr val="5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u="sng" dirty="0"/>
          </a:p>
        </p:txBody>
      </p:sp>
    </p:spTree>
    <p:extLst>
      <p:ext uri="{BB962C8B-B14F-4D97-AF65-F5344CB8AC3E}">
        <p14:creationId xmlns:p14="http://schemas.microsoft.com/office/powerpoint/2010/main" val="2921390628"/>
      </p:ext>
    </p:extLst>
  </p:cSld>
  <p:clrMapOvr>
    <a:masterClrMapping/>
  </p:clrMapOvr>
  <mc:AlternateContent xmlns:mc="http://schemas.openxmlformats.org/markup-compatibility/2006" xmlns:p14="http://schemas.microsoft.com/office/powerpoint/2010/main">
    <mc:Choice Requires="p14">
      <p:transition spd="slow" p14:dur="2000" advTm="20582"/>
    </mc:Choice>
    <mc:Fallback xmlns="">
      <p:transition spd="slow" advTm="205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21275"/>
          </a:xfrm>
        </p:spPr>
        <p:txBody>
          <a:bodyPr>
            <a:normAutofit/>
          </a:bodyPr>
          <a:lstStyle/>
          <a:p>
            <a:pPr marL="0" indent="0" algn="ctr">
              <a:buNone/>
            </a:pPr>
            <a:endParaRPr lang="en-US" b="1" dirty="0"/>
          </a:p>
          <a:p>
            <a:pPr marL="0" indent="0" algn="ctr">
              <a:buNone/>
            </a:pPr>
            <a:r>
              <a:rPr lang="en-US" b="1" dirty="0"/>
              <a:t>STATE OF TEXAS SECC WEBSITE</a:t>
            </a:r>
            <a:endParaRPr lang="en-US" dirty="0"/>
          </a:p>
          <a:p>
            <a:pPr marL="0" indent="0" algn="ctr">
              <a:buNone/>
            </a:pPr>
            <a:r>
              <a:rPr lang="en-US" u="sng" dirty="0"/>
              <a:t>www.secctexas.org</a:t>
            </a:r>
            <a:endParaRPr lang="en-US" dirty="0"/>
          </a:p>
          <a:p>
            <a:pPr marL="0" indent="0" algn="ctr">
              <a:buNone/>
            </a:pPr>
            <a:endParaRPr lang="en-US" dirty="0"/>
          </a:p>
          <a:p>
            <a:pPr marL="0" indent="0" algn="ctr">
              <a:buNone/>
            </a:pPr>
            <a:r>
              <a:rPr lang="en-US" b="1" dirty="0"/>
              <a:t>   </a:t>
            </a:r>
            <a:endParaRPr lang="en-US" dirty="0"/>
          </a:p>
          <a:p>
            <a:pPr marL="0" indent="0" algn="ctr">
              <a:buNone/>
            </a:pPr>
            <a:r>
              <a:rPr lang="en-US" b="1" dirty="0"/>
              <a:t>TAMU &amp; TAMUS SECC WEBSITE</a:t>
            </a:r>
            <a:endParaRPr lang="en-US" dirty="0"/>
          </a:p>
          <a:p>
            <a:pPr marL="0" indent="0" algn="ctr">
              <a:buNone/>
            </a:pPr>
            <a:r>
              <a:rPr lang="en-US" u="sng" dirty="0"/>
              <a:t>www.tamus.edu/secc</a:t>
            </a:r>
            <a:endParaRPr lang="en-US" dirty="0"/>
          </a:p>
          <a:p>
            <a:pPr marL="0" indent="0" algn="ctr">
              <a:buNone/>
            </a:pPr>
            <a:r>
              <a:rPr lang="en-US" dirty="0"/>
              <a:t> </a:t>
            </a:r>
          </a:p>
          <a:p>
            <a:pPr marL="0" indent="0" algn="ctr">
              <a:buNone/>
            </a:pPr>
            <a:r>
              <a:rPr lang="en-US" dirty="0"/>
              <a:t>  </a:t>
            </a:r>
          </a:p>
          <a:p>
            <a:pPr marL="0" indent="0" algn="ctr">
              <a:buNone/>
            </a:pPr>
            <a:r>
              <a:rPr lang="en-US" b="1" dirty="0"/>
              <a:t>TAMU &amp; TAMUS SECC FACEBOOK PAGE	</a:t>
            </a:r>
            <a:endParaRPr lang="en-US" dirty="0"/>
          </a:p>
          <a:p>
            <a:pPr marL="0" indent="0" algn="ctr">
              <a:buNone/>
            </a:pPr>
            <a:r>
              <a:rPr lang="en-US" u="sng" dirty="0"/>
              <a:t>www.facebook.com/TAMUSECC</a:t>
            </a:r>
            <a:endParaRPr lang="en-US" dirty="0"/>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6</a:t>
            </a:fld>
            <a:endParaRPr lang="en-US"/>
          </a:p>
        </p:txBody>
      </p:sp>
      <p:sp>
        <p:nvSpPr>
          <p:cNvPr id="6" name="Title 1"/>
          <p:cNvSpPr txBox="1">
            <a:spLocks/>
          </p:cNvSpPr>
          <p:nvPr/>
        </p:nvSpPr>
        <p:spPr>
          <a:xfrm>
            <a:off x="457200" y="228600"/>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2024 SECC WEBSITES</a:t>
            </a:r>
          </a:p>
        </p:txBody>
      </p:sp>
    </p:spTree>
    <p:extLst>
      <p:ext uri="{BB962C8B-B14F-4D97-AF65-F5344CB8AC3E}">
        <p14:creationId xmlns:p14="http://schemas.microsoft.com/office/powerpoint/2010/main" val="3213238137"/>
      </p:ext>
    </p:extLst>
  </p:cSld>
  <p:clrMapOvr>
    <a:masterClrMapping/>
  </p:clrMapOvr>
  <mc:AlternateContent xmlns:mc="http://schemas.openxmlformats.org/markup-compatibility/2006" xmlns:p14="http://schemas.microsoft.com/office/powerpoint/2010/main">
    <mc:Choice Requires="p14">
      <p:transition spd="slow" p14:dur="2000" advTm="99112"/>
    </mc:Choice>
    <mc:Fallback xmlns="">
      <p:transition spd="slow" advTm="991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WHAT IS THE SECC?</a:t>
            </a:r>
          </a:p>
        </p:txBody>
      </p:sp>
      <p:sp>
        <p:nvSpPr>
          <p:cNvPr id="3" name="Content Placeholder 2"/>
          <p:cNvSpPr>
            <a:spLocks noGrp="1"/>
          </p:cNvSpPr>
          <p:nvPr>
            <p:ph idx="1"/>
          </p:nvPr>
        </p:nvSpPr>
        <p:spPr/>
        <p:txBody>
          <a:bodyPr>
            <a:normAutofit/>
          </a:bodyPr>
          <a:lstStyle/>
          <a:p>
            <a:pPr marL="0" indent="0">
              <a:buNone/>
            </a:pPr>
            <a:r>
              <a:rPr lang="en-US" sz="1800" dirty="0">
                <a:latin typeface="Arial" panose="020B0604020202020204" pitchFamily="34" charset="0"/>
                <a:cs typeface="Arial" panose="020B0604020202020204" pitchFamily="34" charset="0"/>
              </a:rPr>
              <a:t>For 25+ years, state, higher education and retired employees have contributed through the SECC to provide support to food banks, homeless or domestic violence shelters, job training programs targeting veterans, and other community programs to help keep Texans healthy, safe, and strong. </a:t>
            </a:r>
          </a:p>
          <a:p>
            <a:pPr marL="0" indent="0" algn="ctr">
              <a:buNone/>
            </a:pPr>
            <a:endParaRPr lang="en-US" sz="1800" b="1"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Created by Legislation in 1993  </a:t>
            </a:r>
          </a:p>
          <a:p>
            <a:r>
              <a:rPr lang="en-US" sz="1800" dirty="0">
                <a:latin typeface="Arial" panose="020B0604020202020204" pitchFamily="34" charset="0"/>
                <a:cs typeface="Arial" panose="020B0604020202020204" pitchFamily="34" charset="0"/>
              </a:rPr>
              <a:t>First campaign conducted in 1994</a:t>
            </a:r>
          </a:p>
          <a:p>
            <a:pPr marL="600075" lvl="1" indent="-257175">
              <a:buFont typeface="Arial" panose="020B0604020202020204" pitchFamily="34" charset="0"/>
              <a:buChar char="•"/>
            </a:pPr>
            <a:r>
              <a:rPr lang="en-US" sz="1800" dirty="0">
                <a:latin typeface="Arial" panose="020B0604020202020204" pitchFamily="34" charset="0"/>
                <a:cs typeface="Arial" panose="020B0604020202020204" pitchFamily="34" charset="0"/>
              </a:rPr>
              <a:t>Offered Texas state employees greater giving options with hundreds of charitable choices</a:t>
            </a:r>
          </a:p>
          <a:p>
            <a:r>
              <a:rPr lang="en-US" sz="1800" dirty="0">
                <a:latin typeface="Arial" panose="020B0604020202020204" pitchFamily="34" charset="0"/>
                <a:cs typeface="Arial" panose="020B0604020202020204" pitchFamily="34" charset="0"/>
              </a:rPr>
              <a:t>The </a:t>
            </a:r>
            <a:r>
              <a:rPr lang="en-US" sz="1800" u="sng" dirty="0">
                <a:latin typeface="Arial" panose="020B0604020202020204" pitchFamily="34" charset="0"/>
                <a:cs typeface="Arial" panose="020B0604020202020204" pitchFamily="34" charset="0"/>
              </a:rPr>
              <a:t>only</a:t>
            </a:r>
            <a:r>
              <a:rPr lang="en-US" sz="1800" dirty="0">
                <a:latin typeface="Arial" panose="020B0604020202020204" pitchFamily="34" charset="0"/>
                <a:cs typeface="Arial" panose="020B0604020202020204" pitchFamily="34" charset="0"/>
              </a:rPr>
              <a:t> workplace charitable campaign  in which state employees can make a voluntary, tax-deductible contribution to charities through payroll deduction, cash, or check</a:t>
            </a:r>
          </a:p>
        </p:txBody>
      </p:sp>
      <p:sp>
        <p:nvSpPr>
          <p:cNvPr id="4" name="Slide Number Placeholder 3"/>
          <p:cNvSpPr>
            <a:spLocks noGrp="1"/>
          </p:cNvSpPr>
          <p:nvPr>
            <p:ph type="sldNum" sz="quarter" idx="12"/>
          </p:nvPr>
        </p:nvSpPr>
        <p:spPr/>
        <p:txBody>
          <a:bodyPr/>
          <a:lstStyle/>
          <a:p>
            <a:fld id="{F22A06C4-9F5E-4CFC-91BD-292B7DF27EE5}" type="slidenum">
              <a:rPr lang="en-US" smtClean="0"/>
              <a:t>7</a:t>
            </a:fld>
            <a:endParaRPr lang="en-US"/>
          </a:p>
        </p:txBody>
      </p:sp>
    </p:spTree>
    <p:extLst>
      <p:ext uri="{BB962C8B-B14F-4D97-AF65-F5344CB8AC3E}">
        <p14:creationId xmlns:p14="http://schemas.microsoft.com/office/powerpoint/2010/main" val="521046011"/>
      </p:ext>
    </p:extLst>
  </p:cSld>
  <p:clrMapOvr>
    <a:masterClrMapping/>
  </p:clrMapOvr>
  <mc:AlternateContent xmlns:mc="http://schemas.openxmlformats.org/markup-compatibility/2006" xmlns:p14="http://schemas.microsoft.com/office/powerpoint/2010/main">
    <mc:Choice Requires="p14">
      <p:transition spd="slow" p14:dur="2000" advTm="112487"/>
    </mc:Choice>
    <mc:Fallback xmlns="">
      <p:transition spd="slow" advTm="1124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672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HOW IS THE SECC MANAGED?</a:t>
            </a:r>
          </a:p>
        </p:txBody>
      </p:sp>
      <p:sp>
        <p:nvSpPr>
          <p:cNvPr id="3" name="Content Placeholder 2"/>
          <p:cNvSpPr>
            <a:spLocks noGrp="1"/>
          </p:cNvSpPr>
          <p:nvPr>
            <p:ph idx="1"/>
          </p:nvPr>
        </p:nvSpPr>
        <p:spPr>
          <a:xfrm>
            <a:off x="457200" y="1981200"/>
            <a:ext cx="4419600" cy="4144963"/>
          </a:xfrm>
        </p:spPr>
        <p:txBody>
          <a:bodyPr>
            <a:normAutofit fontScale="85000" lnSpcReduction="20000"/>
          </a:bodyPr>
          <a:lstStyle/>
          <a:p>
            <a:pPr marL="0" indent="0">
              <a:buNone/>
            </a:pPr>
            <a:r>
              <a:rPr lang="en-US" b="1" dirty="0">
                <a:latin typeface="Arial" panose="020B0604020202020204" pitchFamily="34" charset="0"/>
                <a:cs typeface="Arial" panose="020B0604020202020204" pitchFamily="34" charset="0"/>
              </a:rPr>
              <a:t>Governing and Administrative Structure:</a:t>
            </a:r>
          </a:p>
          <a:p>
            <a:r>
              <a:rPr lang="en-US" dirty="0">
                <a:latin typeface="Arial" panose="020B0604020202020204" pitchFamily="34" charset="0"/>
                <a:cs typeface="Arial" panose="020B0604020202020204" pitchFamily="34" charset="0"/>
              </a:rPr>
              <a:t>State Policy Committee</a:t>
            </a:r>
          </a:p>
          <a:p>
            <a:r>
              <a:rPr lang="en-US" dirty="0">
                <a:latin typeface="Arial" panose="020B0604020202020204" pitchFamily="34" charset="0"/>
                <a:cs typeface="Arial" panose="020B0604020202020204" pitchFamily="34" charset="0"/>
              </a:rPr>
              <a:t>State Employee Committee</a:t>
            </a:r>
          </a:p>
          <a:p>
            <a:pPr lvl="1"/>
            <a:r>
              <a:rPr lang="en-US" dirty="0">
                <a:latin typeface="Arial" panose="020B0604020202020204" pitchFamily="34" charset="0"/>
                <a:cs typeface="Arial" panose="020B0604020202020204" pitchFamily="34" charset="0"/>
              </a:rPr>
              <a:t>State Campaign manager</a:t>
            </a:r>
          </a:p>
          <a:p>
            <a:r>
              <a:rPr lang="en-US" dirty="0">
                <a:latin typeface="Arial" panose="020B0604020202020204" pitchFamily="34" charset="0"/>
                <a:cs typeface="Arial" panose="020B0604020202020204" pitchFamily="34" charset="0"/>
              </a:rPr>
              <a:t>Local Employee Committee</a:t>
            </a:r>
          </a:p>
          <a:p>
            <a:pPr lvl="1"/>
            <a:r>
              <a:rPr lang="en-US" dirty="0">
                <a:latin typeface="Arial" panose="020B0604020202020204" pitchFamily="34" charset="0"/>
                <a:cs typeface="Arial" panose="020B0604020202020204" pitchFamily="34" charset="0"/>
              </a:rPr>
              <a:t>Local Campaign Manager – </a:t>
            </a:r>
            <a:r>
              <a:rPr lang="en-US" b="1" i="1" dirty="0">
                <a:latin typeface="Arial" panose="020B0604020202020204" pitchFamily="34" charset="0"/>
                <a:cs typeface="Arial" panose="020B0604020202020204" pitchFamily="34" charset="0"/>
              </a:rPr>
              <a:t>United Way of the Brazos Valley</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Charity Review Process:</a:t>
            </a:r>
          </a:p>
          <a:p>
            <a:r>
              <a:rPr lang="en-US" dirty="0">
                <a:latin typeface="Arial" panose="020B0604020202020204" pitchFamily="34" charset="0"/>
                <a:cs typeface="Arial" panose="020B0604020202020204" pitchFamily="34" charset="0"/>
              </a:rPr>
              <a:t>Charity Application</a:t>
            </a:r>
          </a:p>
          <a:p>
            <a:r>
              <a:rPr lang="en-US" dirty="0">
                <a:latin typeface="Arial" panose="020B0604020202020204" pitchFamily="34" charset="0"/>
                <a:cs typeface="Arial" panose="020B0604020202020204" pitchFamily="34" charset="0"/>
              </a:rPr>
              <a:t>Administrative Review</a:t>
            </a:r>
          </a:p>
          <a:p>
            <a:r>
              <a:rPr lang="en-US" dirty="0">
                <a:latin typeface="Arial" panose="020B0604020202020204" pitchFamily="34" charset="0"/>
                <a:cs typeface="Arial" panose="020B0604020202020204" pitchFamily="34" charset="0"/>
              </a:rPr>
              <a:t>Local Employee Committee Review and Approval</a:t>
            </a:r>
          </a:p>
        </p:txBody>
      </p:sp>
      <p:sp>
        <p:nvSpPr>
          <p:cNvPr id="4" name="Slide Number Placeholder 3"/>
          <p:cNvSpPr>
            <a:spLocks noGrp="1"/>
          </p:cNvSpPr>
          <p:nvPr>
            <p:ph type="sldNum" sz="quarter" idx="12"/>
          </p:nvPr>
        </p:nvSpPr>
        <p:spPr/>
        <p:txBody>
          <a:bodyPr/>
          <a:lstStyle/>
          <a:p>
            <a:fld id="{F22A06C4-9F5E-4CFC-91BD-292B7DF27EE5}" type="slidenum">
              <a:rPr lang="en-US" smtClean="0"/>
              <a:t>8</a:t>
            </a:fld>
            <a:endParaRPr lang="en-US"/>
          </a:p>
        </p:txBody>
      </p:sp>
      <p:sp>
        <p:nvSpPr>
          <p:cNvPr id="5" name="TextBox 4">
            <a:extLst>
              <a:ext uri="{FF2B5EF4-FFF2-40B4-BE49-F238E27FC236}">
                <a16:creationId xmlns:a16="http://schemas.microsoft.com/office/drawing/2014/main" id="{C223E960-2834-49D9-9374-F4BA0E93694F}"/>
              </a:ext>
            </a:extLst>
          </p:cNvPr>
          <p:cNvSpPr txBox="1"/>
          <p:nvPr/>
        </p:nvSpPr>
        <p:spPr>
          <a:xfrm>
            <a:off x="5295900" y="2228850"/>
            <a:ext cx="2971800" cy="300082"/>
          </a:xfrm>
          <a:prstGeom prst="rect">
            <a:avLst/>
          </a:prstGeom>
          <a:noFill/>
          <a:ln>
            <a:solidFill>
              <a:schemeClr val="tx1"/>
            </a:solidFill>
          </a:ln>
        </p:spPr>
        <p:txBody>
          <a:bodyPr wrap="square" rtlCol="0">
            <a:spAutoFit/>
          </a:bodyPr>
          <a:lstStyle/>
          <a:p>
            <a:pPr algn="ctr"/>
            <a:r>
              <a:rPr lang="en-US" sz="1350" dirty="0"/>
              <a:t>Texas A&amp;M University</a:t>
            </a:r>
          </a:p>
        </p:txBody>
      </p:sp>
      <p:sp>
        <p:nvSpPr>
          <p:cNvPr id="7" name="TextBox 6">
            <a:extLst>
              <a:ext uri="{FF2B5EF4-FFF2-40B4-BE49-F238E27FC236}">
                <a16:creationId xmlns:a16="http://schemas.microsoft.com/office/drawing/2014/main" id="{8AFEC2A4-F2CB-4699-B340-A64A27A7053D}"/>
              </a:ext>
            </a:extLst>
          </p:cNvPr>
          <p:cNvSpPr txBox="1"/>
          <p:nvPr/>
        </p:nvSpPr>
        <p:spPr>
          <a:xfrm>
            <a:off x="5295900" y="2628900"/>
            <a:ext cx="1371600" cy="507831"/>
          </a:xfrm>
          <a:prstGeom prst="rect">
            <a:avLst/>
          </a:prstGeom>
          <a:noFill/>
          <a:ln>
            <a:solidFill>
              <a:schemeClr val="tx1"/>
            </a:solidFill>
          </a:ln>
        </p:spPr>
        <p:txBody>
          <a:bodyPr wrap="square" rtlCol="0">
            <a:spAutoFit/>
          </a:bodyPr>
          <a:lstStyle/>
          <a:p>
            <a:pPr algn="ctr"/>
            <a:r>
              <a:rPr lang="en-US" sz="1350" dirty="0"/>
              <a:t>Texas A&amp;M University Chair</a:t>
            </a:r>
          </a:p>
        </p:txBody>
      </p:sp>
      <p:sp>
        <p:nvSpPr>
          <p:cNvPr id="8" name="TextBox 7">
            <a:extLst>
              <a:ext uri="{FF2B5EF4-FFF2-40B4-BE49-F238E27FC236}">
                <a16:creationId xmlns:a16="http://schemas.microsoft.com/office/drawing/2014/main" id="{D5BCC042-FB27-4537-8B08-5B4EB7A214E2}"/>
              </a:ext>
            </a:extLst>
          </p:cNvPr>
          <p:cNvSpPr txBox="1"/>
          <p:nvPr/>
        </p:nvSpPr>
        <p:spPr>
          <a:xfrm>
            <a:off x="6781800" y="2628901"/>
            <a:ext cx="1485900" cy="715581"/>
          </a:xfrm>
          <a:prstGeom prst="rect">
            <a:avLst/>
          </a:prstGeom>
          <a:noFill/>
          <a:ln>
            <a:solidFill>
              <a:schemeClr val="tx1"/>
            </a:solidFill>
          </a:ln>
        </p:spPr>
        <p:txBody>
          <a:bodyPr wrap="square" rtlCol="0">
            <a:spAutoFit/>
          </a:bodyPr>
          <a:lstStyle/>
          <a:p>
            <a:pPr algn="ctr"/>
            <a:r>
              <a:rPr lang="en-US" sz="1350" dirty="0"/>
              <a:t>Texas A&amp;M University System Chair</a:t>
            </a:r>
          </a:p>
        </p:txBody>
      </p:sp>
      <p:sp>
        <p:nvSpPr>
          <p:cNvPr id="9" name="TextBox 8">
            <a:extLst>
              <a:ext uri="{FF2B5EF4-FFF2-40B4-BE49-F238E27FC236}">
                <a16:creationId xmlns:a16="http://schemas.microsoft.com/office/drawing/2014/main" id="{7ABAC9E9-FD47-412F-B3FD-3162B5FD1DB1}"/>
              </a:ext>
            </a:extLst>
          </p:cNvPr>
          <p:cNvSpPr txBox="1"/>
          <p:nvPr/>
        </p:nvSpPr>
        <p:spPr>
          <a:xfrm>
            <a:off x="5295900" y="3215895"/>
            <a:ext cx="1371600" cy="923330"/>
          </a:xfrm>
          <a:prstGeom prst="rect">
            <a:avLst/>
          </a:prstGeom>
          <a:noFill/>
          <a:ln>
            <a:solidFill>
              <a:schemeClr val="tx1"/>
            </a:solidFill>
          </a:ln>
        </p:spPr>
        <p:txBody>
          <a:bodyPr wrap="square" rtlCol="0">
            <a:spAutoFit/>
          </a:bodyPr>
          <a:lstStyle/>
          <a:p>
            <a:pPr algn="ctr"/>
            <a:r>
              <a:rPr lang="en-US" sz="1350" dirty="0"/>
              <a:t>Texas A&amp;M University</a:t>
            </a:r>
          </a:p>
          <a:p>
            <a:pPr algn="ctr"/>
            <a:r>
              <a:rPr lang="en-US" sz="1350" dirty="0"/>
              <a:t>Area Coordinator</a:t>
            </a:r>
          </a:p>
        </p:txBody>
      </p:sp>
      <p:sp>
        <p:nvSpPr>
          <p:cNvPr id="10" name="TextBox 9">
            <a:extLst>
              <a:ext uri="{FF2B5EF4-FFF2-40B4-BE49-F238E27FC236}">
                <a16:creationId xmlns:a16="http://schemas.microsoft.com/office/drawing/2014/main" id="{A7C1ED55-FD46-4266-BE04-B7FD5BAFABB7}"/>
              </a:ext>
            </a:extLst>
          </p:cNvPr>
          <p:cNvSpPr txBox="1"/>
          <p:nvPr/>
        </p:nvSpPr>
        <p:spPr>
          <a:xfrm>
            <a:off x="5295900" y="4215019"/>
            <a:ext cx="1371600" cy="715581"/>
          </a:xfrm>
          <a:prstGeom prst="rect">
            <a:avLst/>
          </a:prstGeom>
          <a:noFill/>
          <a:ln>
            <a:solidFill>
              <a:schemeClr val="tx1"/>
            </a:solidFill>
          </a:ln>
        </p:spPr>
        <p:txBody>
          <a:bodyPr wrap="square" rtlCol="0">
            <a:spAutoFit/>
          </a:bodyPr>
          <a:lstStyle/>
          <a:p>
            <a:pPr algn="ctr"/>
            <a:r>
              <a:rPr lang="en-US" sz="1350" dirty="0"/>
              <a:t>Texas A&amp;M University Unit Coordinators</a:t>
            </a:r>
          </a:p>
        </p:txBody>
      </p:sp>
      <p:sp>
        <p:nvSpPr>
          <p:cNvPr id="11" name="TextBox 10">
            <a:extLst>
              <a:ext uri="{FF2B5EF4-FFF2-40B4-BE49-F238E27FC236}">
                <a16:creationId xmlns:a16="http://schemas.microsoft.com/office/drawing/2014/main" id="{03959FF2-6273-4D29-B010-FC7DD1B2901D}"/>
              </a:ext>
            </a:extLst>
          </p:cNvPr>
          <p:cNvSpPr txBox="1"/>
          <p:nvPr/>
        </p:nvSpPr>
        <p:spPr>
          <a:xfrm>
            <a:off x="6781800" y="4204694"/>
            <a:ext cx="1485900" cy="715581"/>
          </a:xfrm>
          <a:prstGeom prst="rect">
            <a:avLst/>
          </a:prstGeom>
          <a:noFill/>
          <a:ln>
            <a:solidFill>
              <a:schemeClr val="tx1"/>
            </a:solidFill>
          </a:ln>
        </p:spPr>
        <p:txBody>
          <a:bodyPr wrap="square" rtlCol="0">
            <a:spAutoFit/>
          </a:bodyPr>
          <a:lstStyle/>
          <a:p>
            <a:pPr algn="ctr"/>
            <a:r>
              <a:rPr lang="en-US" sz="1350" dirty="0"/>
              <a:t>TAMUS</a:t>
            </a:r>
          </a:p>
          <a:p>
            <a:pPr algn="ctr"/>
            <a:r>
              <a:rPr lang="en-US" sz="1350" dirty="0"/>
              <a:t> Unit Coordinators</a:t>
            </a:r>
          </a:p>
          <a:p>
            <a:pPr algn="ctr"/>
            <a:endParaRPr lang="en-US" sz="1350" dirty="0"/>
          </a:p>
        </p:txBody>
      </p:sp>
      <p:sp>
        <p:nvSpPr>
          <p:cNvPr id="12" name="TextBox 11">
            <a:extLst>
              <a:ext uri="{FF2B5EF4-FFF2-40B4-BE49-F238E27FC236}">
                <a16:creationId xmlns:a16="http://schemas.microsoft.com/office/drawing/2014/main" id="{2CA106B7-1963-443C-81BF-3F364997D25E}"/>
              </a:ext>
            </a:extLst>
          </p:cNvPr>
          <p:cNvSpPr txBox="1"/>
          <p:nvPr/>
        </p:nvSpPr>
        <p:spPr>
          <a:xfrm>
            <a:off x="6781800" y="3416797"/>
            <a:ext cx="1485900" cy="715581"/>
          </a:xfrm>
          <a:prstGeom prst="rect">
            <a:avLst/>
          </a:prstGeom>
          <a:noFill/>
          <a:ln>
            <a:solidFill>
              <a:schemeClr val="tx1"/>
            </a:solidFill>
          </a:ln>
        </p:spPr>
        <p:txBody>
          <a:bodyPr wrap="square" rtlCol="0">
            <a:spAutoFit/>
          </a:bodyPr>
          <a:lstStyle/>
          <a:p>
            <a:pPr algn="ctr"/>
            <a:r>
              <a:rPr lang="en-US" sz="1350" dirty="0"/>
              <a:t>TAMUS</a:t>
            </a:r>
          </a:p>
          <a:p>
            <a:pPr algn="ctr"/>
            <a:r>
              <a:rPr lang="en-US" sz="1350" dirty="0"/>
              <a:t>Area Coordinators</a:t>
            </a:r>
          </a:p>
          <a:p>
            <a:pPr algn="ctr"/>
            <a:endParaRPr lang="en-US" sz="1350" dirty="0"/>
          </a:p>
        </p:txBody>
      </p:sp>
    </p:spTree>
    <p:extLst>
      <p:ext uri="{BB962C8B-B14F-4D97-AF65-F5344CB8AC3E}">
        <p14:creationId xmlns:p14="http://schemas.microsoft.com/office/powerpoint/2010/main" val="2203401350"/>
      </p:ext>
    </p:extLst>
  </p:cSld>
  <p:clrMapOvr>
    <a:masterClrMapping/>
  </p:clrMapOvr>
  <mc:AlternateContent xmlns:mc="http://schemas.openxmlformats.org/markup-compatibility/2006" xmlns:p14="http://schemas.microsoft.com/office/powerpoint/2010/main">
    <mc:Choice Requires="p14">
      <p:transition spd="slow" p14:dur="2000" advTm="80367"/>
    </mc:Choice>
    <mc:Fallback xmlns="">
      <p:transition spd="slow" advTm="8036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75B984-7B07-4C3B-9E0D-A92C73851860}"/>
              </a:ext>
            </a:extLst>
          </p:cNvPr>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CAMPAIGN DATES</a:t>
            </a:r>
          </a:p>
        </p:txBody>
      </p:sp>
      <p:sp>
        <p:nvSpPr>
          <p:cNvPr id="3" name="Content Placeholder 2">
            <a:extLst>
              <a:ext uri="{FF2B5EF4-FFF2-40B4-BE49-F238E27FC236}">
                <a16:creationId xmlns:a16="http://schemas.microsoft.com/office/drawing/2014/main" id="{65EDA9D0-4756-426B-B6C5-2FF763900DF8}"/>
              </a:ext>
            </a:extLst>
          </p:cNvPr>
          <p:cNvSpPr>
            <a:spLocks noGrp="1"/>
          </p:cNvSpPr>
          <p:nvPr>
            <p:ph idx="1"/>
          </p:nvPr>
        </p:nvSpPr>
        <p:spPr/>
        <p:txBody>
          <a:bodyPr/>
          <a:lstStyle/>
          <a:p>
            <a:r>
              <a:rPr lang="en-US" sz="2800" dirty="0">
                <a:latin typeface="Arial" panose="020B0604020202020204" pitchFamily="34" charset="0"/>
                <a:cs typeface="Arial" panose="020B0604020202020204" pitchFamily="34" charset="0"/>
              </a:rPr>
              <a:t>Pledge Period: September 1 – October 31</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Reports Due to LCM: November 17</a:t>
            </a:r>
          </a:p>
          <a:p>
            <a:pPr lvl="1"/>
            <a:r>
              <a:rPr lang="en-US" sz="2800" dirty="0">
                <a:latin typeface="Arial" panose="020B0604020202020204" pitchFamily="34" charset="0"/>
                <a:cs typeface="Arial" panose="020B0604020202020204" pitchFamily="34" charset="0"/>
              </a:rPr>
              <a:t>Have all deposits and reports to GSC Accounting Services by </a:t>
            </a:r>
            <a:r>
              <a:rPr lang="en-US" sz="2800" b="1" u="sng" dirty="0">
                <a:latin typeface="Arial" panose="020B0604020202020204" pitchFamily="34" charset="0"/>
                <a:cs typeface="Arial" panose="020B0604020202020204" pitchFamily="34" charset="0"/>
              </a:rPr>
              <a:t>November 14</a:t>
            </a:r>
          </a:p>
          <a:p>
            <a:pPr lvl="1"/>
            <a:endParaRPr lang="en-US" sz="2800" b="1" u="sng"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Payroll Deductions: January 1 – December 31</a:t>
            </a:r>
          </a:p>
          <a:p>
            <a:endParaRPr lang="en-US" sz="1400" dirty="0"/>
          </a:p>
        </p:txBody>
      </p:sp>
      <p:sp>
        <p:nvSpPr>
          <p:cNvPr id="4" name="Slide Number Placeholder 3">
            <a:extLst>
              <a:ext uri="{FF2B5EF4-FFF2-40B4-BE49-F238E27FC236}">
                <a16:creationId xmlns:a16="http://schemas.microsoft.com/office/drawing/2014/main" id="{6B0BE467-8ADD-416B-BF5C-D43CAC645390}"/>
              </a:ext>
            </a:extLst>
          </p:cNvPr>
          <p:cNvSpPr>
            <a:spLocks noGrp="1"/>
          </p:cNvSpPr>
          <p:nvPr>
            <p:ph type="sldNum" sz="quarter" idx="12"/>
          </p:nvPr>
        </p:nvSpPr>
        <p:spPr/>
        <p:txBody>
          <a:bodyPr/>
          <a:lstStyle/>
          <a:p>
            <a:fld id="{F22A06C4-9F5E-4CFC-91BD-292B7DF27EE5}" type="slidenum">
              <a:rPr lang="en-US" smtClean="0"/>
              <a:t>9</a:t>
            </a:fld>
            <a:endParaRPr lang="en-US"/>
          </a:p>
        </p:txBody>
      </p:sp>
    </p:spTree>
    <p:extLst>
      <p:ext uri="{BB962C8B-B14F-4D97-AF65-F5344CB8AC3E}">
        <p14:creationId xmlns:p14="http://schemas.microsoft.com/office/powerpoint/2010/main" val="617166454"/>
      </p:ext>
    </p:extLst>
  </p:cSld>
  <p:clrMapOvr>
    <a:masterClrMapping/>
  </p:clrMapOvr>
  <mc:AlternateContent xmlns:mc="http://schemas.openxmlformats.org/markup-compatibility/2006" xmlns:p14="http://schemas.microsoft.com/office/powerpoint/2010/main">
    <mc:Choice Requires="p14">
      <p:transition spd="slow" p14:dur="2000" advTm="63920"/>
    </mc:Choice>
    <mc:Fallback xmlns="">
      <p:transition spd="slow" advTm="6392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24646</TotalTime>
  <Words>2048</Words>
  <Application>Microsoft Office PowerPoint</Application>
  <PresentationFormat>On-screen Show (4:3)</PresentationFormat>
  <Paragraphs>351</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Narrow</vt:lpstr>
      <vt:lpstr>Calibri</vt:lpstr>
      <vt:lpstr>Calibri Light</vt:lpstr>
      <vt:lpstr>Frutiger LT Std 55 Roman</vt:lpstr>
      <vt:lpstr>Open Sans</vt:lpstr>
      <vt:lpstr>Times New Roman</vt:lpstr>
      <vt:lpstr>Webdings</vt:lpstr>
      <vt:lpstr>Office Theme</vt:lpstr>
      <vt:lpstr>PowerPoint Presentation</vt:lpstr>
      <vt:lpstr>WHAT ARE WE GOING TO COVER?</vt:lpstr>
      <vt:lpstr>PowerPoint Presentation</vt:lpstr>
      <vt:lpstr>PowerPoint Presentation</vt:lpstr>
      <vt:lpstr>PowerPoint Presentation</vt:lpstr>
      <vt:lpstr>PowerPoint Presentation</vt:lpstr>
      <vt:lpstr>PowerPoint Presentation</vt:lpstr>
      <vt:lpstr>PowerPoint Presentation</vt:lpstr>
      <vt:lpstr>CAMPAIGN DATES</vt:lpstr>
      <vt:lpstr>HOW DO EMPLOYEES PARTICIPATE?</vt:lpstr>
      <vt:lpstr>PowerPoint Presentation</vt:lpstr>
      <vt:lpstr>PowerPoint Presentation</vt:lpstr>
      <vt:lpstr> </vt:lpstr>
      <vt:lpstr>PowerPoint Presentation</vt:lpstr>
      <vt:lpstr>PowerPoint Presentation</vt:lpstr>
      <vt:lpstr> </vt:lpstr>
      <vt:lpstr>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STATE EMPLOYEES CHARITABLE CAMPAIGN</dc:title>
  <dc:creator>Katherine R. Knight</dc:creator>
  <cp:lastModifiedBy>Fox, Kimberly A</cp:lastModifiedBy>
  <cp:revision>150</cp:revision>
  <cp:lastPrinted>2023-08-01T15:18:16Z</cp:lastPrinted>
  <dcterms:created xsi:type="dcterms:W3CDTF">2015-08-07T15:22:49Z</dcterms:created>
  <dcterms:modified xsi:type="dcterms:W3CDTF">2024-08-13T15:16:38Z</dcterms:modified>
</cp:coreProperties>
</file>